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39" r:id="rId2"/>
  </p:sldMasterIdLst>
  <p:notesMasterIdLst>
    <p:notesMasterId r:id="rId45"/>
  </p:notesMasterIdLst>
  <p:sldIdLst>
    <p:sldId id="333" r:id="rId3"/>
    <p:sldId id="334" r:id="rId4"/>
    <p:sldId id="335" r:id="rId5"/>
    <p:sldId id="336" r:id="rId6"/>
    <p:sldId id="337" r:id="rId7"/>
    <p:sldId id="338" r:id="rId8"/>
    <p:sldId id="339" r:id="rId9"/>
    <p:sldId id="340" r:id="rId10"/>
    <p:sldId id="341" r:id="rId11"/>
    <p:sldId id="342" r:id="rId12"/>
    <p:sldId id="310" r:id="rId13"/>
    <p:sldId id="312" r:id="rId14"/>
    <p:sldId id="324" r:id="rId15"/>
    <p:sldId id="297" r:id="rId16"/>
    <p:sldId id="325" r:id="rId17"/>
    <p:sldId id="343" r:id="rId18"/>
    <p:sldId id="319" r:id="rId19"/>
    <p:sldId id="321" r:id="rId20"/>
    <p:sldId id="270" r:id="rId21"/>
    <p:sldId id="271" r:id="rId22"/>
    <p:sldId id="305" r:id="rId23"/>
    <p:sldId id="306" r:id="rId24"/>
    <p:sldId id="307" r:id="rId25"/>
    <p:sldId id="326" r:id="rId26"/>
    <p:sldId id="327" r:id="rId27"/>
    <p:sldId id="328" r:id="rId28"/>
    <p:sldId id="344" r:id="rId29"/>
    <p:sldId id="329" r:id="rId30"/>
    <p:sldId id="296" r:id="rId31"/>
    <p:sldId id="346" r:id="rId32"/>
    <p:sldId id="330" r:id="rId33"/>
    <p:sldId id="347" r:id="rId34"/>
    <p:sldId id="331" r:id="rId35"/>
    <p:sldId id="348" r:id="rId36"/>
    <p:sldId id="349" r:id="rId37"/>
    <p:sldId id="332" r:id="rId38"/>
    <p:sldId id="350" r:id="rId39"/>
    <p:sldId id="308" r:id="rId40"/>
    <p:sldId id="351" r:id="rId41"/>
    <p:sldId id="277" r:id="rId42"/>
    <p:sldId id="299" r:id="rId43"/>
    <p:sldId id="32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wart, Alicia" initials="SA" lastIdx="4" clrIdx="0">
    <p:extLst>
      <p:ext uri="{19B8F6BF-5375-455C-9EA6-DF929625EA0E}">
        <p15:presenceInfo xmlns="" xmlns:p15="http://schemas.microsoft.com/office/powerpoint/2012/main" userId="S-1-5-21-1417001333-1682526488-839522115-13609" providerId="AD"/>
      </p:ext>
    </p:extLst>
  </p:cmAuthor>
  <p:cmAuthor id="2" name="Gilleo, Robert" initials="GR" lastIdx="1" clrIdx="1">
    <p:extLst>
      <p:ext uri="{19B8F6BF-5375-455C-9EA6-DF929625EA0E}">
        <p15:presenceInfo xmlns="" xmlns:p15="http://schemas.microsoft.com/office/powerpoint/2012/main" userId="S-1-5-21-1417001333-1682526488-839522115-14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B55D4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45" autoAdjust="0"/>
    <p:restoredTop sz="94533" autoAdjust="0"/>
  </p:normalViewPr>
  <p:slideViewPr>
    <p:cSldViewPr snapToGrid="0">
      <p:cViewPr>
        <p:scale>
          <a:sx n="78" d="100"/>
          <a:sy n="78" d="100"/>
        </p:scale>
        <p:origin x="-78" y="-4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09DAE-1D50-4C69-ABC6-FF87B57EB493}" type="datetimeFigureOut">
              <a:rPr lang="en-US" smtClean="0"/>
              <a:t>1/9/2015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7B9C11-863D-4F21-9C4E-45A161CCFDE6}" type="slidenum">
              <a:rPr lang="en-US" smtClean="0"/>
              <a:t>‹#›</a:t>
            </a:fld>
            <a:endParaRPr lang="en-US"/>
          </a:p>
        </p:txBody>
      </p:sp>
    </p:spTree>
    <p:extLst>
      <p:ext uri="{BB962C8B-B14F-4D97-AF65-F5344CB8AC3E}">
        <p14:creationId xmlns:p14="http://schemas.microsoft.com/office/powerpoint/2010/main" val="1424033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7B9C11-863D-4F21-9C4E-45A161CCFDE6}" type="slidenum">
              <a:rPr lang="en-US" smtClean="0"/>
              <a:t>1</a:t>
            </a:fld>
            <a:endParaRPr lang="en-US"/>
          </a:p>
        </p:txBody>
      </p:sp>
    </p:spTree>
    <p:extLst>
      <p:ext uri="{BB962C8B-B14F-4D97-AF65-F5344CB8AC3E}">
        <p14:creationId xmlns:p14="http://schemas.microsoft.com/office/powerpoint/2010/main" val="4032208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0E8EE62-0EB5-4B05-A37E-E153283A20F6}" type="datetime1">
              <a:rPr lang="en-US" smtClean="0"/>
              <a:t>1/9/2015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9448800" y="6484555"/>
            <a:ext cx="2743200"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8589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4FC7E9-BD50-4B80-8C0B-5214B7F0EFBF}" type="datetime1">
              <a:rPr lang="en-US" smtClean="0"/>
              <a:t>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88298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4D1EB85-FAD1-4D32-89E4-ED51A080CEC1}" type="datetime1">
              <a:rPr lang="en-US" smtClean="0"/>
              <a:t>1/9/2015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1537308" y="6491153"/>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88327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00D2334-3F62-4F59-984D-7D97517AFEC9}" type="datetime1">
              <a:rPr lang="en-US" smtClean="0"/>
              <a:t>1/9/2015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1548252" y="6492875"/>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33193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E3B82AC-870D-4E99-8DA3-066FAFE1528D}" type="datetime1">
              <a:rPr lang="en-US" smtClean="0"/>
              <a:t>1/9/2015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1548252" y="6498047"/>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62205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93941C0-A3B8-4B0A-8F6D-DD6F4B69C7C6}" type="datetime1">
              <a:rPr lang="en-US" smtClean="0"/>
              <a:t>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62536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14BCF00-0EAC-4636-B9CC-727C9BF02385}" type="datetime1">
              <a:rPr lang="en-US" smtClean="0"/>
              <a:t>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43982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64C0E2-021C-4C41-9645-182BFA6A1C2C}" type="datetime1">
              <a:rPr lang="en-US" smtClean="0"/>
              <a:t>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1619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762B796-66A1-4F15-BFA9-D8AC3FD7B16F}" type="datetime1">
              <a:rPr lang="en-US" smtClean="0"/>
              <a:t>1/9/2015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1548252" y="6499105"/>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84802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0A1D316-E2DA-4ECD-9680-113B9041BDD6}" type="datetime1">
              <a:rPr lang="en-US" smtClean="0"/>
              <a:t>1/9/2015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9364981" y="647644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4168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C3F158-2709-4069-9E4C-70DE766080DF}" type="datetime1">
              <a:rPr lang="en-US" smtClean="0"/>
              <a:t>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63000" y="6355844"/>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5498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9411B6-338F-4C8E-B7D9-CD1282C0C2E7}" type="datetime1">
              <a:rPr lang="en-US" smtClean="0"/>
              <a:t>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83780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94268" y="910697"/>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8520F39-1C63-45AF-A74B-F1AA321219FE}" type="datetime1">
              <a:rPr lang="en-US" smtClean="0"/>
              <a:t>1/9/2015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1514667" y="6492875"/>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07055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542190-337A-46E3-8C95-41A276722D50}" type="datetime1">
              <a:rPr lang="en-US" smtClean="0"/>
              <a:t>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63000" y="6355845"/>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55488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DCF449-A929-4764-A084-CDA0814F4D60}" type="datetime1">
              <a:rPr lang="en-US" smtClean="0"/>
              <a:t>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763000" y="6355845"/>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5244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410960" y="6355844"/>
            <a:ext cx="2910840" cy="365125"/>
          </a:xfrm>
        </p:spPr>
        <p:txBody>
          <a:bodyPr/>
          <a:lstStyle/>
          <a:p>
            <a:fld id="{14F01D5B-78D5-4DF0-9180-05F40BD90B99}" type="datetime1">
              <a:rPr lang="en-US" smtClean="0"/>
              <a:t>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763000" y="633628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3386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42604-44BA-4AA4-A0F7-0F0ACAF0787C}" type="datetime1">
              <a:rPr lang="en-US" smtClean="0"/>
              <a:t>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763000" y="6355844"/>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0853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3DD8A0-64B7-4669-AE8B-7578FE8B4703}" type="datetime1">
              <a:rPr lang="en-US" smtClean="0"/>
              <a:t>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982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9F287B-45CB-4539-B4A9-ED6EB71AE507}" type="datetime1">
              <a:rPr lang="en-US" smtClean="0"/>
              <a:t>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8908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559F48-18FB-4698-B2C0-CE394A407BDF}" type="datetime1">
              <a:rPr lang="en-US" smtClean="0"/>
              <a:t>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5414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24375D2-7A66-459B-A927-765A3571A815}" type="datetime1">
              <a:rPr lang="en-US" smtClean="0"/>
              <a:t>1/9/2015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49339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519C18A-ED91-409F-80ED-D240739CED6D}" type="datetime1">
              <a:rPr lang="en-US" smtClean="0"/>
              <a:t>1/9/2015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75553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DA08B804-44F5-48F6-B58B-49AB188E68DF}" type="datetime1">
              <a:rPr lang="en-US" smtClean="0"/>
              <a:t>1/9/2015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1548252" y="6484261"/>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851224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2570226-36CE-46F9-8C7E-A9108E83617D}" type="datetime1">
              <a:rPr lang="en-US" smtClean="0"/>
              <a:t>1/9/2015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79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8F4DDB-E904-4FB6-9950-B1AA59B2D8B0}" type="datetime1">
              <a:rPr lang="en-US" smtClean="0"/>
              <a:t>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61475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C3BFF6A-490C-45DF-946D-6EDC53C06D0C}" type="datetime1">
              <a:rPr lang="en-US" smtClean="0"/>
              <a:t>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28973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009455-A042-4177-AF1D-396523A8F180}" type="datetime1">
              <a:rPr lang="en-US" smtClean="0"/>
              <a:t>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30532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A84B63CC-257D-4CF6-B480-7CE09B4BCCFF}" type="datetime1">
              <a:rPr lang="en-US" smtClean="0"/>
              <a:t>1/9/2015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88821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A49BAF-D51D-4A84-B611-1F45AB8E36C8}" type="datetime1">
              <a:rPr lang="en-US" smtClean="0"/>
              <a:t>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7909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5C64FC-BB82-4B88-84F8-929CD50A2CC9}" type="datetime1">
              <a:rPr lang="en-US" smtClean="0"/>
              <a:t>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64632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E69F09-DD60-4AF6-8D39-65675463C9E2}" type="datetime1">
              <a:rPr lang="en-US" smtClean="0"/>
              <a:t>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56260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B071E-330C-4D07-81C5-C507651B0386}" type="datetime1">
              <a:rPr lang="en-US" smtClean="0"/>
              <a:t>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35088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5B247-2A53-420B-908A-7738B1565551}" type="datetime1">
              <a:rPr lang="en-US" smtClean="0"/>
              <a:t>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02142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79854-37F6-4EDC-BCE8-3C9B97686EEC}" type="datetime1">
              <a:rPr lang="en-US" smtClean="0"/>
              <a:t>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77242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90E5AAC-7DF4-4FAF-806B-0F73623B6FF3}" type="datetime1">
              <a:rPr lang="en-US" smtClean="0"/>
              <a:t>1/9/2015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1975834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025278C-5128-47D9-9850-B0AEF2822FAE}" type="datetime1">
              <a:rPr lang="en-US" smtClean="0"/>
              <a:t>1/9/2015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0707713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www.kennedy-center.org/" TargetMode="External"/><Relationship Id="rId2" Type="http://schemas.openxmlformats.org/officeDocument/2006/relationships/hyperlink" Target="http://www.kennedy-center.org/education/vsa/resources/creativity_work.cfm" TargetMode="Externa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www.tn.gov/arts/images/Logos/High_Res_changing_lives1.jpg" TargetMode="Externa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hyperlink" Target="http://www.estellecondra.com/" TargetMode="Externa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hyperlink" Target="http://iren.es/artsexp2"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www.tn.gov/arts/images/Logos/High_Res_changing_lives1.jpg" TargetMode="External"/><Relationship Id="rId1" Type="http://schemas.openxmlformats.org/officeDocument/2006/relationships/slideLayout" Target="../slideLayouts/slideLayout2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www.tn.gov/arts/images/Logos/High_Res_changing_lives1.jpg" TargetMode="Externa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4736" y="1765160"/>
            <a:ext cx="7004181" cy="1109236"/>
          </a:xfrm>
        </p:spPr>
        <p:txBody>
          <a:bodyPr>
            <a:normAutofit/>
          </a:bodyPr>
          <a:lstStyle/>
          <a:p>
            <a:pPr algn="ctr"/>
            <a:r>
              <a:rPr lang="en-US" sz="4800" dirty="0" smtClean="0">
                <a:solidFill>
                  <a:srgbClr val="7030A0"/>
                </a:solidFill>
              </a:rPr>
              <a:t>Arts Expedition</a:t>
            </a:r>
            <a:endParaRPr lang="en-US" sz="4800" dirty="0">
              <a:solidFill>
                <a:srgbClr val="7030A0"/>
              </a:solidFill>
            </a:endParaRPr>
          </a:p>
        </p:txBody>
      </p:sp>
      <p:sp>
        <p:nvSpPr>
          <p:cNvPr id="3" name="Subtitle 2"/>
          <p:cNvSpPr>
            <a:spLocks noGrp="1"/>
          </p:cNvSpPr>
          <p:nvPr>
            <p:ph type="subTitle" idx="1"/>
          </p:nvPr>
        </p:nvSpPr>
        <p:spPr>
          <a:xfrm>
            <a:off x="279756" y="3252477"/>
            <a:ext cx="10954139" cy="2519266"/>
          </a:xfrm>
        </p:spPr>
        <p:txBody>
          <a:bodyPr>
            <a:noAutofit/>
          </a:bodyPr>
          <a:lstStyle/>
          <a:p>
            <a:pPr algn="ctr"/>
            <a:r>
              <a:rPr lang="en-US" sz="4000" dirty="0">
                <a:solidFill>
                  <a:srgbClr val="0070C0"/>
                </a:solidFill>
              </a:rPr>
              <a:t>Awareness 	</a:t>
            </a:r>
            <a:r>
              <a:rPr lang="en-US" sz="4000" dirty="0" smtClean="0">
                <a:solidFill>
                  <a:srgbClr val="33CC33"/>
                </a:solidFill>
              </a:rPr>
              <a:t>	</a:t>
            </a:r>
            <a:r>
              <a:rPr lang="en-US" sz="4000" dirty="0" smtClean="0">
                <a:solidFill>
                  <a:srgbClr val="FF0000"/>
                </a:solidFill>
              </a:rPr>
              <a:t>Education </a:t>
            </a:r>
          </a:p>
          <a:p>
            <a:pPr algn="ctr"/>
            <a:endParaRPr lang="en-US" sz="2400" dirty="0">
              <a:solidFill>
                <a:srgbClr val="33CC33"/>
              </a:solidFill>
            </a:endParaRPr>
          </a:p>
          <a:p>
            <a:pPr algn="ctr"/>
            <a:r>
              <a:rPr lang="en-US" sz="4000" dirty="0" smtClean="0">
                <a:solidFill>
                  <a:schemeClr val="accent2">
                    <a:lumMod val="60000"/>
                    <a:lumOff val="40000"/>
                  </a:schemeClr>
                </a:solidFill>
              </a:rPr>
              <a:t>Experience 	</a:t>
            </a:r>
            <a:r>
              <a:rPr lang="en-US" sz="4000" dirty="0" smtClean="0">
                <a:solidFill>
                  <a:srgbClr val="33CC33"/>
                </a:solidFill>
              </a:rPr>
              <a:t>	</a:t>
            </a:r>
            <a:r>
              <a:rPr lang="en-US" sz="4000" dirty="0" smtClean="0">
                <a:solidFill>
                  <a:srgbClr val="7030A0"/>
                </a:solidFill>
              </a:rPr>
              <a:t>Advocacy</a:t>
            </a:r>
            <a:endParaRPr lang="en-US" sz="4000" dirty="0">
              <a:solidFill>
                <a:srgbClr val="7030A0"/>
              </a:solidFill>
            </a:endParaRPr>
          </a:p>
        </p:txBody>
      </p:sp>
      <p:sp>
        <p:nvSpPr>
          <p:cNvPr id="4" name="TextBox 3"/>
          <p:cNvSpPr txBox="1"/>
          <p:nvPr/>
        </p:nvSpPr>
        <p:spPr>
          <a:xfrm>
            <a:off x="4822092" y="564831"/>
            <a:ext cx="7369908" cy="1200329"/>
          </a:xfrm>
          <a:prstGeom prst="rect">
            <a:avLst/>
          </a:prstGeom>
          <a:noFill/>
        </p:spPr>
        <p:txBody>
          <a:bodyPr wrap="square" rtlCol="0">
            <a:spAutoFit/>
          </a:bodyPr>
          <a:lstStyle/>
          <a:p>
            <a:r>
              <a:rPr lang="en-US" sz="7200" dirty="0" smtClean="0">
                <a:solidFill>
                  <a:schemeClr val="accent3"/>
                </a:solidFill>
              </a:rPr>
              <a:t>WEBINAR TWO</a:t>
            </a:r>
            <a:endParaRPr lang="en-US" sz="7200" dirty="0">
              <a:solidFill>
                <a:schemeClr val="accent3"/>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4198119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891594"/>
            <a:ext cx="8610600" cy="1293028"/>
          </a:xfrm>
        </p:spPr>
        <p:txBody>
          <a:bodyPr>
            <a:normAutofit/>
          </a:bodyPr>
          <a:lstStyle/>
          <a:p>
            <a:r>
              <a:rPr lang="en-US" dirty="0">
                <a:solidFill>
                  <a:schemeClr val="accent2"/>
                </a:solidFill>
              </a:rPr>
              <a:t>Recipients of the Governor’s Awards in the </a:t>
            </a:r>
            <a:r>
              <a:rPr lang="en-US" dirty="0" smtClean="0">
                <a:solidFill>
                  <a:schemeClr val="accent2"/>
                </a:solidFill>
              </a:rPr>
              <a:t>Arts</a:t>
            </a:r>
            <a:endParaRPr lang="en-US" dirty="0">
              <a:solidFill>
                <a:schemeClr val="accent2"/>
              </a:solidFill>
            </a:endParaRPr>
          </a:p>
        </p:txBody>
      </p:sp>
      <p:sp>
        <p:nvSpPr>
          <p:cNvPr id="3" name="Content Placeholder 2"/>
          <p:cNvSpPr>
            <a:spLocks noGrp="1"/>
          </p:cNvSpPr>
          <p:nvPr>
            <p:ph idx="1"/>
          </p:nvPr>
        </p:nvSpPr>
        <p:spPr>
          <a:xfrm>
            <a:off x="685800" y="2265505"/>
            <a:ext cx="10820400" cy="4190474"/>
          </a:xfrm>
        </p:spPr>
        <p:txBody>
          <a:bodyPr>
            <a:normAutofit/>
          </a:bodyPr>
          <a:lstStyle/>
          <a:p>
            <a:r>
              <a:rPr lang="en-US" sz="2400" dirty="0" smtClean="0">
                <a:solidFill>
                  <a:schemeClr val="accent6"/>
                </a:solidFill>
              </a:rPr>
              <a:t>Johnny </a:t>
            </a:r>
            <a:r>
              <a:rPr lang="en-US" sz="2400" dirty="0">
                <a:solidFill>
                  <a:schemeClr val="accent6"/>
                </a:solidFill>
              </a:rPr>
              <a:t>Maddox, ragtime and blues pianist, </a:t>
            </a:r>
            <a:r>
              <a:rPr lang="en-US" sz="2400" dirty="0" smtClean="0">
                <a:solidFill>
                  <a:schemeClr val="accent6"/>
                </a:solidFill>
              </a:rPr>
              <a:t>Gallatin</a:t>
            </a:r>
          </a:p>
          <a:p>
            <a:r>
              <a:rPr lang="en-US" sz="2400" dirty="0">
                <a:solidFill>
                  <a:schemeClr val="accent6"/>
                </a:solidFill>
              </a:rPr>
              <a:t>Thomas Maupin, </a:t>
            </a:r>
            <a:r>
              <a:rPr lang="en-US" sz="2400" dirty="0" err="1">
                <a:solidFill>
                  <a:schemeClr val="accent6"/>
                </a:solidFill>
              </a:rPr>
              <a:t>buckdancer</a:t>
            </a:r>
            <a:r>
              <a:rPr lang="en-US" sz="2400" dirty="0">
                <a:solidFill>
                  <a:schemeClr val="accent6"/>
                </a:solidFill>
              </a:rPr>
              <a:t>, </a:t>
            </a:r>
            <a:r>
              <a:rPr lang="en-US" sz="2400" dirty="0" smtClean="0">
                <a:solidFill>
                  <a:schemeClr val="accent6"/>
                </a:solidFill>
              </a:rPr>
              <a:t>Murfreesboro</a:t>
            </a:r>
            <a:endParaRPr lang="en-US" sz="2400" dirty="0">
              <a:solidFill>
                <a:schemeClr val="accent6"/>
              </a:solidFill>
            </a:endParaRPr>
          </a:p>
          <a:p>
            <a:r>
              <a:rPr lang="en-US" sz="2400" dirty="0">
                <a:solidFill>
                  <a:schemeClr val="accent6"/>
                </a:solidFill>
              </a:rPr>
              <a:t>Newberry &amp; Sons Chairs, handcrafted chairs, Red Boiling Springs</a:t>
            </a:r>
          </a:p>
          <a:p>
            <a:r>
              <a:rPr lang="en-US" sz="2400" dirty="0">
                <a:solidFill>
                  <a:schemeClr val="accent6"/>
                </a:solidFill>
              </a:rPr>
              <a:t>Polly Page, woodcarver and </a:t>
            </a:r>
            <a:r>
              <a:rPr lang="en-US" sz="2400" dirty="0" err="1">
                <a:solidFill>
                  <a:schemeClr val="accent6"/>
                </a:solidFill>
              </a:rPr>
              <a:t>dollmaker</a:t>
            </a:r>
            <a:r>
              <a:rPr lang="en-US" sz="2400" dirty="0">
                <a:solidFill>
                  <a:schemeClr val="accent6"/>
                </a:solidFill>
              </a:rPr>
              <a:t>, Pleasant Hill </a:t>
            </a:r>
          </a:p>
          <a:p>
            <a:r>
              <a:rPr lang="en-US" sz="2400" dirty="0" smtClean="0">
                <a:solidFill>
                  <a:schemeClr val="accent6"/>
                </a:solidFill>
              </a:rPr>
              <a:t>Jim </a:t>
            </a:r>
            <a:r>
              <a:rPr lang="en-US" sz="2400" dirty="0" err="1">
                <a:solidFill>
                  <a:schemeClr val="accent6"/>
                </a:solidFill>
              </a:rPr>
              <a:t>Sherraden</a:t>
            </a:r>
            <a:r>
              <a:rPr lang="en-US" sz="2400" dirty="0">
                <a:solidFill>
                  <a:schemeClr val="accent6"/>
                </a:solidFill>
              </a:rPr>
              <a:t>, </a:t>
            </a:r>
            <a:r>
              <a:rPr lang="en-US" sz="2400" dirty="0" err="1">
                <a:solidFill>
                  <a:schemeClr val="accent6"/>
                </a:solidFill>
              </a:rPr>
              <a:t>visal</a:t>
            </a:r>
            <a:r>
              <a:rPr lang="en-US" sz="2400" dirty="0">
                <a:solidFill>
                  <a:schemeClr val="accent6"/>
                </a:solidFill>
              </a:rPr>
              <a:t> artist and curator of Hatch Show Print, Nashville </a:t>
            </a:r>
          </a:p>
          <a:p>
            <a:r>
              <a:rPr lang="en-US" sz="2400" dirty="0" err="1">
                <a:solidFill>
                  <a:schemeClr val="accent6"/>
                </a:solidFill>
              </a:rPr>
              <a:t>Dolph</a:t>
            </a:r>
            <a:r>
              <a:rPr lang="en-US" sz="2400" dirty="0">
                <a:solidFill>
                  <a:schemeClr val="accent6"/>
                </a:solidFill>
              </a:rPr>
              <a:t> Smith, mixed media in paper, books, small sculpture, </a:t>
            </a:r>
            <a:r>
              <a:rPr lang="en-US" sz="2400" dirty="0" smtClean="0">
                <a:solidFill>
                  <a:schemeClr val="accent6"/>
                </a:solidFill>
              </a:rPr>
              <a:t>Ripley</a:t>
            </a:r>
          </a:p>
          <a:p>
            <a:r>
              <a:rPr lang="en-US" sz="2400" dirty="0">
                <a:solidFill>
                  <a:schemeClr val="accent6"/>
                </a:solidFill>
              </a:rPr>
              <a:t>Robert Belfour, blues musician, </a:t>
            </a:r>
            <a:r>
              <a:rPr lang="en-US" sz="2400" dirty="0" smtClean="0">
                <a:solidFill>
                  <a:schemeClr val="accent6"/>
                </a:solidFill>
              </a:rPr>
              <a:t>Memphis</a:t>
            </a:r>
          </a:p>
          <a:p>
            <a:r>
              <a:rPr lang="en-US" sz="2400" dirty="0">
                <a:solidFill>
                  <a:schemeClr val="accent6"/>
                </a:solidFill>
              </a:rPr>
              <a:t>Charles </a:t>
            </a:r>
            <a:r>
              <a:rPr lang="en-US" sz="2400" dirty="0" err="1">
                <a:solidFill>
                  <a:schemeClr val="accent6"/>
                </a:solidFill>
              </a:rPr>
              <a:t>Towler</a:t>
            </a:r>
            <a:r>
              <a:rPr lang="en-US" sz="2400" dirty="0">
                <a:solidFill>
                  <a:schemeClr val="accent6"/>
                </a:solidFill>
              </a:rPr>
              <a:t>, Southern gospel publisher, songwriter, and musician, </a:t>
            </a:r>
            <a:r>
              <a:rPr lang="en-US" sz="2400" dirty="0" smtClean="0">
                <a:solidFill>
                  <a:schemeClr val="accent6"/>
                </a:solidFill>
              </a:rPr>
              <a:t>Cleveland</a:t>
            </a:r>
            <a:endParaRPr lang="en-US" sz="2400" dirty="0">
              <a:solidFill>
                <a:schemeClr val="accent6"/>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554196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11</a:t>
            </a:fld>
            <a:endParaRPr lang="en-US" dirty="0"/>
          </a:p>
        </p:txBody>
      </p:sp>
      <p:sp>
        <p:nvSpPr>
          <p:cNvPr id="3" name="Content Placeholder 2"/>
          <p:cNvSpPr>
            <a:spLocks noGrp="1"/>
          </p:cNvSpPr>
          <p:nvPr>
            <p:ph type="subTitle" idx="4294967295"/>
          </p:nvPr>
        </p:nvSpPr>
        <p:spPr>
          <a:xfrm>
            <a:off x="531446" y="2061307"/>
            <a:ext cx="6276975" cy="2949575"/>
          </a:xfrm>
        </p:spPr>
        <p:txBody>
          <a:bodyPr>
            <a:normAutofit/>
          </a:bodyPr>
          <a:lstStyle/>
          <a:p>
            <a:r>
              <a:rPr lang="en-US" sz="2800" dirty="0">
                <a:solidFill>
                  <a:schemeClr val="accent6"/>
                </a:solidFill>
              </a:rPr>
              <a:t>One of these artists, Estelle </a:t>
            </a:r>
            <a:r>
              <a:rPr lang="en-US" sz="2800" dirty="0" err="1">
                <a:solidFill>
                  <a:schemeClr val="accent6"/>
                </a:solidFill>
              </a:rPr>
              <a:t>Condra</a:t>
            </a:r>
            <a:r>
              <a:rPr lang="en-US" sz="2800" dirty="0">
                <a:solidFill>
                  <a:schemeClr val="accent6"/>
                </a:solidFill>
              </a:rPr>
              <a:t>, is a co-founder of VSA Tennessee and continues to serve on the </a:t>
            </a:r>
            <a:r>
              <a:rPr lang="en-US" sz="2800" dirty="0" smtClean="0">
                <a:solidFill>
                  <a:schemeClr val="accent6"/>
                </a:solidFill>
              </a:rPr>
              <a:t>organization’s </a:t>
            </a:r>
            <a:r>
              <a:rPr lang="en-US" sz="2800" dirty="0">
                <a:solidFill>
                  <a:schemeClr val="accent6"/>
                </a:solidFill>
              </a:rPr>
              <a:t>board of directors.  You’ll hear Estelle’s inspiring story at the end of this webinar. </a:t>
            </a:r>
          </a:p>
          <a:p>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6663" y="939799"/>
            <a:ext cx="4057873" cy="5006341"/>
          </a:xfrm>
          <a:prstGeom prst="rect">
            <a:avLst/>
          </a:prstGeom>
        </p:spPr>
      </p:pic>
    </p:spTree>
    <p:extLst>
      <p:ext uri="{BB962C8B-B14F-4D97-AF65-F5344CB8AC3E}">
        <p14:creationId xmlns:p14="http://schemas.microsoft.com/office/powerpoint/2010/main" val="6180863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1445073"/>
            <a:ext cx="10957559" cy="4530750"/>
          </a:xfrm>
        </p:spPr>
        <p:txBody>
          <a:bodyPr>
            <a:normAutofit lnSpcReduction="10000"/>
          </a:bodyPr>
          <a:lstStyle/>
          <a:p>
            <a:pPr marL="0" indent="0">
              <a:lnSpc>
                <a:spcPct val="100000"/>
              </a:lnSpc>
              <a:buNone/>
            </a:pPr>
            <a:endParaRPr lang="en-US" sz="2800" dirty="0" smtClean="0"/>
          </a:p>
          <a:p>
            <a:pPr marL="0" indent="0">
              <a:lnSpc>
                <a:spcPct val="100000"/>
              </a:lnSpc>
              <a:buNone/>
            </a:pPr>
            <a:r>
              <a:rPr lang="en-US" sz="2800" dirty="0" smtClean="0">
                <a:solidFill>
                  <a:schemeClr val="accent3"/>
                </a:solidFill>
              </a:rPr>
              <a:t>Meanwhile</a:t>
            </a:r>
            <a:r>
              <a:rPr lang="en-US" sz="2800" dirty="0">
                <a:solidFill>
                  <a:schemeClr val="accent3"/>
                </a:solidFill>
              </a:rPr>
              <a:t>, think about all the artists you know personally. Make a list! You may have taken their classes, talked with them at a gallery or a reception, or networked for programs in your community. What have you learned from them? How have they inspired you</a:t>
            </a:r>
            <a:r>
              <a:rPr lang="en-US" sz="2800" dirty="0" smtClean="0">
                <a:solidFill>
                  <a:schemeClr val="accent3"/>
                </a:solidFill>
              </a:rPr>
              <a:t>?</a:t>
            </a:r>
          </a:p>
          <a:p>
            <a:pPr marL="0" indent="0">
              <a:lnSpc>
                <a:spcPct val="100000"/>
              </a:lnSpc>
              <a:buNone/>
            </a:pPr>
            <a:endParaRPr lang="en-US" sz="2800" dirty="0">
              <a:solidFill>
                <a:schemeClr val="accent3"/>
              </a:solidFill>
            </a:endParaRPr>
          </a:p>
          <a:p>
            <a:pPr marL="0" indent="0">
              <a:lnSpc>
                <a:spcPct val="100000"/>
              </a:lnSpc>
              <a:buNone/>
            </a:pPr>
            <a:r>
              <a:rPr lang="en-US" sz="2800" dirty="0">
                <a:solidFill>
                  <a:schemeClr val="accent1"/>
                </a:solidFill>
              </a:rPr>
              <a:t>To further open your mind to various career possibilities, take a look at these lists of professions and mediums in the arts, opening your mind to your opportunities.  </a:t>
            </a:r>
          </a:p>
          <a:p>
            <a:pPr marL="0" indent="0">
              <a:lnSpc>
                <a:spcPct val="100000"/>
              </a:lnSpc>
              <a:buNone/>
            </a:pPr>
            <a:endParaRPr lang="en-US" sz="2800" dirty="0">
              <a:solidFill>
                <a:schemeClr val="accent3"/>
              </a:solidFill>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4099282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887" y="1568287"/>
            <a:ext cx="3322320" cy="4450197"/>
          </a:xfrm>
        </p:spPr>
        <p:txBody>
          <a:bodyPr>
            <a:normAutofit fontScale="85000" lnSpcReduction="20000"/>
          </a:bodyPr>
          <a:lstStyle/>
          <a:p>
            <a:r>
              <a:rPr lang="en-US" sz="2300" dirty="0">
                <a:solidFill>
                  <a:schemeClr val="accent6"/>
                </a:solidFill>
              </a:rPr>
              <a:t>Actor </a:t>
            </a:r>
          </a:p>
          <a:p>
            <a:r>
              <a:rPr lang="en-US" sz="2300" dirty="0">
                <a:solidFill>
                  <a:schemeClr val="accent6"/>
                </a:solidFill>
              </a:rPr>
              <a:t>Animal Trainer </a:t>
            </a:r>
          </a:p>
          <a:p>
            <a:r>
              <a:rPr lang="en-US" sz="2300" dirty="0">
                <a:solidFill>
                  <a:schemeClr val="accent6"/>
                </a:solidFill>
              </a:rPr>
              <a:t>Arranger </a:t>
            </a:r>
          </a:p>
          <a:p>
            <a:r>
              <a:rPr lang="en-US" sz="2300" dirty="0">
                <a:solidFill>
                  <a:schemeClr val="accent6"/>
                </a:solidFill>
              </a:rPr>
              <a:t>Artistic Director </a:t>
            </a:r>
          </a:p>
          <a:p>
            <a:r>
              <a:rPr lang="en-US" sz="2300" dirty="0">
                <a:solidFill>
                  <a:schemeClr val="accent6"/>
                </a:solidFill>
              </a:rPr>
              <a:t>Broadcaster </a:t>
            </a:r>
          </a:p>
          <a:p>
            <a:r>
              <a:rPr lang="en-US" sz="2300" dirty="0">
                <a:solidFill>
                  <a:schemeClr val="accent6"/>
                </a:solidFill>
              </a:rPr>
              <a:t>Choral Director </a:t>
            </a:r>
          </a:p>
          <a:p>
            <a:r>
              <a:rPr lang="en-US" sz="2300" dirty="0">
                <a:solidFill>
                  <a:schemeClr val="accent6"/>
                </a:solidFill>
              </a:rPr>
              <a:t>Choreographer </a:t>
            </a:r>
          </a:p>
          <a:p>
            <a:r>
              <a:rPr lang="en-US" sz="2300" dirty="0">
                <a:solidFill>
                  <a:schemeClr val="accent6"/>
                </a:solidFill>
              </a:rPr>
              <a:t>Cinematographer </a:t>
            </a:r>
          </a:p>
          <a:p>
            <a:r>
              <a:rPr lang="en-US" sz="2300" dirty="0">
                <a:solidFill>
                  <a:schemeClr val="accent6"/>
                </a:solidFill>
              </a:rPr>
              <a:t>Circus Performer </a:t>
            </a:r>
          </a:p>
          <a:p>
            <a:r>
              <a:rPr lang="en-US" sz="2300" dirty="0">
                <a:solidFill>
                  <a:schemeClr val="accent6"/>
                </a:solidFill>
              </a:rPr>
              <a:t>Comedian </a:t>
            </a:r>
          </a:p>
          <a:p>
            <a:r>
              <a:rPr lang="en-US" sz="2300" dirty="0">
                <a:solidFill>
                  <a:schemeClr val="accent6"/>
                </a:solidFill>
              </a:rPr>
              <a:t>Composer </a:t>
            </a:r>
          </a:p>
          <a:p>
            <a:r>
              <a:rPr lang="en-US" sz="2300" dirty="0">
                <a:solidFill>
                  <a:schemeClr val="accent6"/>
                </a:solidFill>
              </a:rPr>
              <a:t>Conductor </a:t>
            </a:r>
          </a:p>
          <a:p>
            <a:r>
              <a:rPr lang="en-US" sz="2300" dirty="0">
                <a:solidFill>
                  <a:schemeClr val="accent6"/>
                </a:solidFill>
              </a:rPr>
              <a:t>Costume Designer </a:t>
            </a:r>
            <a:endParaRPr lang="en-US" sz="2800" dirty="0">
              <a:solidFill>
                <a:schemeClr val="accent3"/>
              </a:solidFill>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t>13</a:t>
            </a:fld>
            <a:endParaRPr lang="en-US" dirty="0"/>
          </a:p>
        </p:txBody>
      </p:sp>
      <p:sp>
        <p:nvSpPr>
          <p:cNvPr id="4" name="Title 4"/>
          <p:cNvSpPr txBox="1">
            <a:spLocks/>
          </p:cNvSpPr>
          <p:nvPr/>
        </p:nvSpPr>
        <p:spPr>
          <a:xfrm>
            <a:off x="3454401" y="429982"/>
            <a:ext cx="8846782" cy="113830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b="1" dirty="0" smtClean="0">
                <a:solidFill>
                  <a:srgbClr val="C00000"/>
                </a:solidFill>
              </a:rPr>
              <a:t>Careers in the Performing Arts</a:t>
            </a:r>
            <a:endParaRPr lang="en-US" cap="none" dirty="0">
              <a:solidFill>
                <a:srgbClr val="C00000"/>
              </a:solidFill>
            </a:endParaRPr>
          </a:p>
        </p:txBody>
      </p:sp>
      <p:sp>
        <p:nvSpPr>
          <p:cNvPr id="5" name="Content Placeholder 2"/>
          <p:cNvSpPr txBox="1">
            <a:spLocks/>
          </p:cNvSpPr>
          <p:nvPr/>
        </p:nvSpPr>
        <p:spPr>
          <a:xfrm>
            <a:off x="3994207" y="1572568"/>
            <a:ext cx="3844786" cy="459764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solidFill>
                  <a:schemeClr val="accent6"/>
                </a:solidFill>
              </a:rPr>
              <a:t>Dancer </a:t>
            </a:r>
          </a:p>
          <a:p>
            <a:r>
              <a:rPr lang="en-US" dirty="0">
                <a:solidFill>
                  <a:schemeClr val="accent6"/>
                </a:solidFill>
              </a:rPr>
              <a:t>Director </a:t>
            </a:r>
          </a:p>
          <a:p>
            <a:r>
              <a:rPr lang="en-US" dirty="0">
                <a:solidFill>
                  <a:schemeClr val="accent6"/>
                </a:solidFill>
              </a:rPr>
              <a:t>Filmmaker </a:t>
            </a:r>
          </a:p>
          <a:p>
            <a:r>
              <a:rPr lang="en-US" dirty="0">
                <a:solidFill>
                  <a:schemeClr val="accent6"/>
                </a:solidFill>
              </a:rPr>
              <a:t>Foley Artist (Sound Effects) </a:t>
            </a:r>
          </a:p>
          <a:p>
            <a:r>
              <a:rPr lang="en-US" dirty="0">
                <a:solidFill>
                  <a:schemeClr val="accent6"/>
                </a:solidFill>
              </a:rPr>
              <a:t>Game Show Host </a:t>
            </a:r>
          </a:p>
          <a:p>
            <a:r>
              <a:rPr lang="en-US" dirty="0">
                <a:solidFill>
                  <a:schemeClr val="accent6"/>
                </a:solidFill>
              </a:rPr>
              <a:t>Juggler</a:t>
            </a:r>
          </a:p>
          <a:p>
            <a:r>
              <a:rPr lang="en-US" dirty="0">
                <a:solidFill>
                  <a:schemeClr val="accent6"/>
                </a:solidFill>
              </a:rPr>
              <a:t>Lighting Designer </a:t>
            </a:r>
          </a:p>
          <a:p>
            <a:r>
              <a:rPr lang="en-US" dirty="0">
                <a:solidFill>
                  <a:schemeClr val="accent6"/>
                </a:solidFill>
              </a:rPr>
              <a:t>Magician</a:t>
            </a:r>
          </a:p>
          <a:p>
            <a:r>
              <a:rPr lang="en-US" dirty="0">
                <a:solidFill>
                  <a:schemeClr val="accent6"/>
                </a:solidFill>
              </a:rPr>
              <a:t>Makeup Artist/Designer </a:t>
            </a:r>
          </a:p>
          <a:p>
            <a:r>
              <a:rPr lang="en-US" dirty="0">
                <a:solidFill>
                  <a:schemeClr val="accent6"/>
                </a:solidFill>
              </a:rPr>
              <a:t>Milliner </a:t>
            </a:r>
          </a:p>
          <a:p>
            <a:r>
              <a:rPr lang="en-US" dirty="0">
                <a:solidFill>
                  <a:schemeClr val="accent6"/>
                </a:solidFill>
              </a:rPr>
              <a:t>Musician </a:t>
            </a:r>
          </a:p>
          <a:p>
            <a:r>
              <a:rPr lang="en-US" dirty="0">
                <a:solidFill>
                  <a:schemeClr val="accent6"/>
                </a:solidFill>
              </a:rPr>
              <a:t>Properties Master/Artisan </a:t>
            </a:r>
          </a:p>
          <a:p>
            <a:r>
              <a:rPr lang="en-US" dirty="0">
                <a:solidFill>
                  <a:schemeClr val="accent6"/>
                </a:solidFill>
              </a:rPr>
              <a:t>Puppet Maker </a:t>
            </a:r>
          </a:p>
          <a:p>
            <a:pPr marL="0" indent="0">
              <a:lnSpc>
                <a:spcPct val="100000"/>
              </a:lnSpc>
              <a:buFont typeface="Arial" panose="020B0604020202020204" pitchFamily="34" charset="0"/>
              <a:buNone/>
            </a:pPr>
            <a:endParaRPr lang="en-US" sz="2800" dirty="0">
              <a:solidFill>
                <a:schemeClr val="accent3"/>
              </a:solidFill>
            </a:endParaRPr>
          </a:p>
        </p:txBody>
      </p:sp>
      <p:sp>
        <p:nvSpPr>
          <p:cNvPr id="6" name="Content Placeholder 2"/>
          <p:cNvSpPr txBox="1">
            <a:spLocks/>
          </p:cNvSpPr>
          <p:nvPr/>
        </p:nvSpPr>
        <p:spPr>
          <a:xfrm>
            <a:off x="7838993" y="1585132"/>
            <a:ext cx="3766782" cy="4585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lnSpc>
                <a:spcPct val="70000"/>
              </a:lnSpc>
            </a:pPr>
            <a:r>
              <a:rPr lang="en-US" sz="2000" dirty="0">
                <a:solidFill>
                  <a:schemeClr val="accent6"/>
                </a:solidFill>
              </a:rPr>
              <a:t>Puppeteer </a:t>
            </a:r>
          </a:p>
          <a:p>
            <a:pPr>
              <a:lnSpc>
                <a:spcPct val="70000"/>
              </a:lnSpc>
            </a:pPr>
            <a:r>
              <a:rPr lang="en-US" sz="2000" dirty="0">
                <a:solidFill>
                  <a:schemeClr val="accent6"/>
                </a:solidFill>
              </a:rPr>
              <a:t>Scenic Designer</a:t>
            </a:r>
          </a:p>
          <a:p>
            <a:pPr>
              <a:lnSpc>
                <a:spcPct val="70000"/>
              </a:lnSpc>
            </a:pPr>
            <a:r>
              <a:rPr lang="en-US" sz="2000" dirty="0">
                <a:solidFill>
                  <a:schemeClr val="accent6"/>
                </a:solidFill>
              </a:rPr>
              <a:t>Seamstress</a:t>
            </a:r>
          </a:p>
          <a:p>
            <a:pPr>
              <a:lnSpc>
                <a:spcPct val="70000"/>
              </a:lnSpc>
            </a:pPr>
            <a:r>
              <a:rPr lang="en-US" sz="2000" dirty="0">
                <a:solidFill>
                  <a:schemeClr val="accent6"/>
                </a:solidFill>
              </a:rPr>
              <a:t>Set Decorator</a:t>
            </a:r>
          </a:p>
          <a:p>
            <a:pPr>
              <a:lnSpc>
                <a:spcPct val="70000"/>
              </a:lnSpc>
            </a:pPr>
            <a:r>
              <a:rPr lang="en-US" sz="2000" dirty="0">
                <a:solidFill>
                  <a:schemeClr val="accent6"/>
                </a:solidFill>
              </a:rPr>
              <a:t>Singer </a:t>
            </a:r>
          </a:p>
          <a:p>
            <a:pPr>
              <a:lnSpc>
                <a:spcPct val="70000"/>
              </a:lnSpc>
            </a:pPr>
            <a:r>
              <a:rPr lang="en-US" sz="2000" dirty="0">
                <a:solidFill>
                  <a:schemeClr val="accent6"/>
                </a:solidFill>
              </a:rPr>
              <a:t>Songwriter</a:t>
            </a:r>
          </a:p>
          <a:p>
            <a:pPr>
              <a:lnSpc>
                <a:spcPct val="70000"/>
              </a:lnSpc>
            </a:pPr>
            <a:r>
              <a:rPr lang="en-US" sz="2000" dirty="0">
                <a:solidFill>
                  <a:schemeClr val="accent6"/>
                </a:solidFill>
              </a:rPr>
              <a:t>Sound Designer</a:t>
            </a:r>
          </a:p>
          <a:p>
            <a:pPr>
              <a:lnSpc>
                <a:spcPct val="70000"/>
              </a:lnSpc>
            </a:pPr>
            <a:r>
              <a:rPr lang="en-US" sz="2000" dirty="0">
                <a:solidFill>
                  <a:schemeClr val="accent6"/>
                </a:solidFill>
              </a:rPr>
              <a:t>Special Effects Artist </a:t>
            </a:r>
          </a:p>
          <a:p>
            <a:pPr>
              <a:lnSpc>
                <a:spcPct val="70000"/>
              </a:lnSpc>
            </a:pPr>
            <a:r>
              <a:rPr lang="en-US" sz="2000" dirty="0">
                <a:solidFill>
                  <a:schemeClr val="accent6"/>
                </a:solidFill>
              </a:rPr>
              <a:t>Stage Combat Specialist </a:t>
            </a:r>
          </a:p>
          <a:p>
            <a:pPr>
              <a:lnSpc>
                <a:spcPct val="70000"/>
              </a:lnSpc>
            </a:pPr>
            <a:r>
              <a:rPr lang="en-US" sz="2000" dirty="0">
                <a:solidFill>
                  <a:schemeClr val="accent6"/>
                </a:solidFill>
              </a:rPr>
              <a:t>Stunt Artist </a:t>
            </a:r>
          </a:p>
          <a:p>
            <a:pPr>
              <a:lnSpc>
                <a:spcPct val="70000"/>
              </a:lnSpc>
            </a:pPr>
            <a:r>
              <a:rPr lang="en-US" sz="2000" dirty="0">
                <a:solidFill>
                  <a:schemeClr val="accent6"/>
                </a:solidFill>
              </a:rPr>
              <a:t>Voiceover Artist </a:t>
            </a:r>
          </a:p>
          <a:p>
            <a:pPr>
              <a:lnSpc>
                <a:spcPct val="70000"/>
              </a:lnSpc>
            </a:pPr>
            <a:r>
              <a:rPr lang="en-US" sz="2000" dirty="0">
                <a:solidFill>
                  <a:schemeClr val="accent6"/>
                </a:solidFill>
              </a:rPr>
              <a:t>Wig Master</a:t>
            </a:r>
          </a:p>
        </p:txBody>
      </p:sp>
    </p:spTree>
    <p:extLst>
      <p:ext uri="{BB962C8B-B14F-4D97-AF65-F5344CB8AC3E}">
        <p14:creationId xmlns:p14="http://schemas.microsoft.com/office/powerpoint/2010/main" val="2813343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14</a:t>
            </a:fld>
            <a:endParaRPr lang="en-US" dirty="0"/>
          </a:p>
        </p:txBody>
      </p:sp>
      <p:sp>
        <p:nvSpPr>
          <p:cNvPr id="5" name="Text Placeholder 4"/>
          <p:cNvSpPr>
            <a:spLocks noGrp="1"/>
          </p:cNvSpPr>
          <p:nvPr>
            <p:ph type="subTitle" idx="4294967295"/>
          </p:nvPr>
        </p:nvSpPr>
        <p:spPr>
          <a:xfrm>
            <a:off x="141288" y="1760049"/>
            <a:ext cx="12050712" cy="4140566"/>
          </a:xfrm>
        </p:spPr>
        <p:txBody>
          <a:bodyPr>
            <a:noAutofit/>
          </a:bodyPr>
          <a:lstStyle/>
          <a:p>
            <a:pPr>
              <a:lnSpc>
                <a:spcPct val="100000"/>
              </a:lnSpc>
              <a:spcBef>
                <a:spcPts val="0"/>
              </a:spcBef>
            </a:pPr>
            <a:r>
              <a:rPr lang="en-US" sz="2600" dirty="0">
                <a:solidFill>
                  <a:schemeClr val="accent3"/>
                </a:solidFill>
              </a:rPr>
              <a:t>Many of these occupations require assistants. </a:t>
            </a:r>
            <a:r>
              <a:rPr lang="en-US" sz="2600" dirty="0" smtClean="0">
                <a:solidFill>
                  <a:schemeClr val="accent3"/>
                </a:solidFill>
              </a:rPr>
              <a:t>Some </a:t>
            </a:r>
            <a:r>
              <a:rPr lang="en-US" sz="2600" dirty="0">
                <a:solidFill>
                  <a:schemeClr val="accent3"/>
                </a:solidFill>
              </a:rPr>
              <a:t>depend on a wide variety of engineers, technicians, and specialists.  </a:t>
            </a:r>
            <a:endParaRPr lang="en-US" sz="2600" dirty="0" smtClean="0">
              <a:solidFill>
                <a:schemeClr val="accent3"/>
              </a:solidFill>
            </a:endParaRPr>
          </a:p>
          <a:p>
            <a:r>
              <a:rPr lang="en-US" sz="2600" dirty="0" smtClean="0">
                <a:solidFill>
                  <a:schemeClr val="accent3"/>
                </a:solidFill>
              </a:rPr>
              <a:t>Related </a:t>
            </a:r>
            <a:r>
              <a:rPr lang="en-US" sz="2600" dirty="0">
                <a:solidFill>
                  <a:schemeClr val="accent3"/>
                </a:solidFill>
              </a:rPr>
              <a:t>jobs in the performing arts include stage managers, company managers, carpenters, instrument-makers, instrument and props repair specialists, dramaturges, teachers, coaches, physical therapists, attorneys, booking agents, talent buyers, casting directors, administrators, customer service providers (including ticket-sellers, ushers and visitor information staff), American Sign Language interpreters and audio describers, who narrate performance action for audience members with visual impairments. </a:t>
            </a:r>
          </a:p>
        </p:txBody>
      </p:sp>
    </p:spTree>
    <p:extLst>
      <p:ext uri="{BB962C8B-B14F-4D97-AF65-F5344CB8AC3E}">
        <p14:creationId xmlns:p14="http://schemas.microsoft.com/office/powerpoint/2010/main" val="2054689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1" y="1463040"/>
            <a:ext cx="3322320" cy="5234940"/>
          </a:xfrm>
        </p:spPr>
        <p:txBody>
          <a:bodyPr>
            <a:normAutofit fontScale="70000" lnSpcReduction="20000"/>
          </a:bodyPr>
          <a:lstStyle/>
          <a:p>
            <a:r>
              <a:rPr lang="en-US" sz="2600" dirty="0">
                <a:solidFill>
                  <a:schemeClr val="accent6"/>
                </a:solidFill>
              </a:rPr>
              <a:t>Animation</a:t>
            </a:r>
          </a:p>
          <a:p>
            <a:r>
              <a:rPr lang="en-US" sz="2600" dirty="0">
                <a:solidFill>
                  <a:schemeClr val="accent6"/>
                </a:solidFill>
              </a:rPr>
              <a:t>Architectural Renderings and Models</a:t>
            </a:r>
          </a:p>
          <a:p>
            <a:r>
              <a:rPr lang="en-US" sz="2600" dirty="0">
                <a:solidFill>
                  <a:schemeClr val="accent6"/>
                </a:solidFill>
              </a:rPr>
              <a:t>Calligraphy</a:t>
            </a:r>
          </a:p>
          <a:p>
            <a:r>
              <a:rPr lang="en-US" sz="2600" dirty="0" smtClean="0">
                <a:solidFill>
                  <a:schemeClr val="accent6"/>
                </a:solidFill>
              </a:rPr>
              <a:t>Cartography</a:t>
            </a:r>
          </a:p>
          <a:p>
            <a:r>
              <a:rPr lang="en-US" sz="2600" dirty="0" smtClean="0">
                <a:solidFill>
                  <a:schemeClr val="accent6"/>
                </a:solidFill>
              </a:rPr>
              <a:t>Cartoons</a:t>
            </a:r>
            <a:endParaRPr lang="en-US" sz="2600" dirty="0">
              <a:solidFill>
                <a:schemeClr val="accent6"/>
              </a:solidFill>
            </a:endParaRPr>
          </a:p>
          <a:p>
            <a:r>
              <a:rPr lang="en-US" sz="2600" dirty="0">
                <a:solidFill>
                  <a:schemeClr val="accent6"/>
                </a:solidFill>
              </a:rPr>
              <a:t>Ceramics</a:t>
            </a:r>
          </a:p>
          <a:p>
            <a:r>
              <a:rPr lang="en-US" sz="2600" dirty="0">
                <a:solidFill>
                  <a:schemeClr val="accent6"/>
                </a:solidFill>
              </a:rPr>
              <a:t>Courtroom Sketching </a:t>
            </a:r>
          </a:p>
          <a:p>
            <a:r>
              <a:rPr lang="en-US" sz="2600" dirty="0" smtClean="0">
                <a:solidFill>
                  <a:schemeClr val="accent6"/>
                </a:solidFill>
              </a:rPr>
              <a:t>Designing </a:t>
            </a:r>
            <a:r>
              <a:rPr lang="en-US" sz="2600" dirty="0">
                <a:solidFill>
                  <a:schemeClr val="accent6"/>
                </a:solidFill>
              </a:rPr>
              <a:t>Displays and Exhibits</a:t>
            </a:r>
          </a:p>
          <a:p>
            <a:r>
              <a:rPr lang="en-US" sz="2600" dirty="0">
                <a:solidFill>
                  <a:schemeClr val="accent6"/>
                </a:solidFill>
              </a:rPr>
              <a:t>Drafting</a:t>
            </a:r>
          </a:p>
          <a:p>
            <a:r>
              <a:rPr lang="en-US" sz="2600" dirty="0">
                <a:solidFill>
                  <a:schemeClr val="accent6"/>
                </a:solidFill>
              </a:rPr>
              <a:t>Drawing</a:t>
            </a:r>
          </a:p>
          <a:p>
            <a:r>
              <a:rPr lang="en-US" sz="2600" dirty="0">
                <a:solidFill>
                  <a:schemeClr val="accent6"/>
                </a:solidFill>
              </a:rPr>
              <a:t>Engraving</a:t>
            </a:r>
          </a:p>
          <a:p>
            <a:r>
              <a:rPr lang="en-US" sz="2600" dirty="0">
                <a:solidFill>
                  <a:schemeClr val="accent6"/>
                </a:solidFill>
              </a:rPr>
              <a:t>Etching</a:t>
            </a:r>
          </a:p>
          <a:p>
            <a:r>
              <a:rPr lang="en-US" sz="2600" dirty="0">
                <a:solidFill>
                  <a:schemeClr val="accent6"/>
                </a:solidFill>
              </a:rPr>
              <a:t>Fashion Design</a:t>
            </a:r>
          </a:p>
          <a:p>
            <a:r>
              <a:rPr lang="en-US" sz="2600" dirty="0">
                <a:solidFill>
                  <a:schemeClr val="accent6"/>
                </a:solidFill>
              </a:rPr>
              <a:t>Fashion Illustrator </a:t>
            </a:r>
          </a:p>
          <a:p>
            <a:r>
              <a:rPr lang="en-US" sz="2600" dirty="0">
                <a:solidFill>
                  <a:schemeClr val="accent6"/>
                </a:solidFill>
              </a:rPr>
              <a:t>Fiber Arts </a:t>
            </a:r>
          </a:p>
          <a:p>
            <a:pPr marL="0" indent="0">
              <a:lnSpc>
                <a:spcPct val="100000"/>
              </a:lnSpc>
              <a:buNone/>
            </a:pPr>
            <a:endParaRPr lang="en-US" sz="2800" dirty="0">
              <a:solidFill>
                <a:schemeClr val="accent3"/>
              </a:solidFill>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t>15</a:t>
            </a:fld>
            <a:endParaRPr lang="en-US" dirty="0"/>
          </a:p>
        </p:txBody>
      </p:sp>
      <p:sp>
        <p:nvSpPr>
          <p:cNvPr id="4" name="Title 4"/>
          <p:cNvSpPr txBox="1">
            <a:spLocks/>
          </p:cNvSpPr>
          <p:nvPr/>
        </p:nvSpPr>
        <p:spPr>
          <a:xfrm>
            <a:off x="4071583" y="422031"/>
            <a:ext cx="7863839" cy="117618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b="1" dirty="0" smtClean="0">
                <a:solidFill>
                  <a:srgbClr val="C00000"/>
                </a:solidFill>
              </a:rPr>
              <a:t>Mediums in the visual Arts</a:t>
            </a:r>
            <a:endParaRPr lang="en-US" cap="none" dirty="0">
              <a:solidFill>
                <a:srgbClr val="C00000"/>
              </a:solidFill>
            </a:endParaRPr>
          </a:p>
        </p:txBody>
      </p:sp>
      <p:sp>
        <p:nvSpPr>
          <p:cNvPr id="5" name="Content Placeholder 2"/>
          <p:cNvSpPr txBox="1">
            <a:spLocks/>
          </p:cNvSpPr>
          <p:nvPr/>
        </p:nvSpPr>
        <p:spPr>
          <a:xfrm>
            <a:off x="4404360" y="1463040"/>
            <a:ext cx="3322320" cy="523494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300" dirty="0">
                <a:solidFill>
                  <a:schemeClr val="accent6"/>
                </a:solidFill>
              </a:rPr>
              <a:t>Floral Designer </a:t>
            </a:r>
          </a:p>
          <a:p>
            <a:r>
              <a:rPr lang="en-US" sz="2300" dirty="0">
                <a:solidFill>
                  <a:schemeClr val="accent6"/>
                </a:solidFill>
              </a:rPr>
              <a:t>Furniture Designer</a:t>
            </a:r>
          </a:p>
          <a:p>
            <a:r>
              <a:rPr lang="en-US" sz="2300" dirty="0">
                <a:solidFill>
                  <a:schemeClr val="accent6"/>
                </a:solidFill>
              </a:rPr>
              <a:t>Glass Blower</a:t>
            </a:r>
          </a:p>
          <a:p>
            <a:r>
              <a:rPr lang="en-US" sz="2300" dirty="0">
                <a:solidFill>
                  <a:schemeClr val="accent6"/>
                </a:solidFill>
              </a:rPr>
              <a:t>Graphic Designer </a:t>
            </a:r>
          </a:p>
          <a:p>
            <a:r>
              <a:rPr lang="en-US" sz="2300" dirty="0">
                <a:solidFill>
                  <a:schemeClr val="accent6"/>
                </a:solidFill>
              </a:rPr>
              <a:t>Greeting Card Artist</a:t>
            </a:r>
          </a:p>
          <a:p>
            <a:r>
              <a:rPr lang="en-US" sz="2300" dirty="0">
                <a:solidFill>
                  <a:schemeClr val="accent6"/>
                </a:solidFill>
              </a:rPr>
              <a:t>Illustration</a:t>
            </a:r>
          </a:p>
          <a:p>
            <a:r>
              <a:rPr lang="en-US" sz="2300" dirty="0">
                <a:solidFill>
                  <a:schemeClr val="accent6"/>
                </a:solidFill>
              </a:rPr>
              <a:t>Interior Design</a:t>
            </a:r>
          </a:p>
          <a:p>
            <a:r>
              <a:rPr lang="en-US" sz="2300" dirty="0">
                <a:solidFill>
                  <a:schemeClr val="accent6"/>
                </a:solidFill>
              </a:rPr>
              <a:t>Jewelry</a:t>
            </a:r>
          </a:p>
          <a:p>
            <a:r>
              <a:rPr lang="en-US" sz="2300" dirty="0">
                <a:solidFill>
                  <a:schemeClr val="accent6"/>
                </a:solidFill>
              </a:rPr>
              <a:t>Lettering</a:t>
            </a:r>
          </a:p>
          <a:p>
            <a:r>
              <a:rPr lang="en-US" sz="2300" dirty="0">
                <a:solidFill>
                  <a:schemeClr val="accent6"/>
                </a:solidFill>
              </a:rPr>
              <a:t>Lithography</a:t>
            </a:r>
          </a:p>
          <a:p>
            <a:r>
              <a:rPr lang="en-US" sz="2300" dirty="0">
                <a:solidFill>
                  <a:schemeClr val="accent6"/>
                </a:solidFill>
              </a:rPr>
              <a:t>Medical Illustrator</a:t>
            </a:r>
          </a:p>
          <a:p>
            <a:r>
              <a:rPr lang="en-US" sz="2300" dirty="0">
                <a:solidFill>
                  <a:schemeClr val="accent6"/>
                </a:solidFill>
              </a:rPr>
              <a:t>Metals </a:t>
            </a:r>
          </a:p>
          <a:p>
            <a:r>
              <a:rPr lang="en-US" sz="2300" dirty="0">
                <a:solidFill>
                  <a:schemeClr val="accent6"/>
                </a:solidFill>
              </a:rPr>
              <a:t>Multimedia</a:t>
            </a:r>
          </a:p>
          <a:p>
            <a:r>
              <a:rPr lang="en-US" sz="2300" dirty="0">
                <a:solidFill>
                  <a:schemeClr val="accent6"/>
                </a:solidFill>
              </a:rPr>
              <a:t>Murals</a:t>
            </a:r>
          </a:p>
          <a:p>
            <a:r>
              <a:rPr lang="en-US" sz="2300" dirty="0">
                <a:solidFill>
                  <a:schemeClr val="accent6"/>
                </a:solidFill>
              </a:rPr>
              <a:t>Painting</a:t>
            </a:r>
          </a:p>
          <a:p>
            <a:r>
              <a:rPr lang="en-US" sz="2300" dirty="0">
                <a:solidFill>
                  <a:schemeClr val="accent6"/>
                </a:solidFill>
              </a:rPr>
              <a:t>Photography</a:t>
            </a:r>
          </a:p>
          <a:p>
            <a:pPr marL="0" indent="0">
              <a:lnSpc>
                <a:spcPct val="100000"/>
              </a:lnSpc>
              <a:buFont typeface="Arial" panose="020B0604020202020204" pitchFamily="34" charset="0"/>
              <a:buNone/>
            </a:pPr>
            <a:endParaRPr lang="en-US" sz="2800" dirty="0">
              <a:solidFill>
                <a:schemeClr val="accent3"/>
              </a:solidFill>
            </a:endParaRPr>
          </a:p>
        </p:txBody>
      </p:sp>
      <p:sp>
        <p:nvSpPr>
          <p:cNvPr id="6" name="Content Placeholder 2"/>
          <p:cNvSpPr txBox="1">
            <a:spLocks/>
          </p:cNvSpPr>
          <p:nvPr/>
        </p:nvSpPr>
        <p:spPr>
          <a:xfrm>
            <a:off x="8168640" y="1463040"/>
            <a:ext cx="3322320" cy="523494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100" dirty="0" smtClean="0">
                <a:solidFill>
                  <a:schemeClr val="accent6"/>
                </a:solidFill>
              </a:rPr>
              <a:t>Pottery</a:t>
            </a:r>
          </a:p>
          <a:p>
            <a:r>
              <a:rPr lang="en-US" sz="2100" dirty="0" smtClean="0">
                <a:solidFill>
                  <a:schemeClr val="accent6"/>
                </a:solidFill>
              </a:rPr>
              <a:t>Printmaker</a:t>
            </a:r>
            <a:endParaRPr lang="en-US" sz="2100" dirty="0">
              <a:solidFill>
                <a:schemeClr val="accent6"/>
              </a:solidFill>
            </a:endParaRPr>
          </a:p>
          <a:p>
            <a:r>
              <a:rPr lang="en-US" sz="2100" dirty="0">
                <a:solidFill>
                  <a:schemeClr val="accent6"/>
                </a:solidFill>
              </a:rPr>
              <a:t>Printmaking</a:t>
            </a:r>
          </a:p>
          <a:p>
            <a:r>
              <a:rPr lang="en-US" sz="2100" dirty="0" smtClean="0">
                <a:solidFill>
                  <a:schemeClr val="accent6"/>
                </a:solidFill>
              </a:rPr>
              <a:t>Quick </a:t>
            </a:r>
            <a:r>
              <a:rPr lang="en-US" sz="2100" dirty="0">
                <a:solidFill>
                  <a:schemeClr val="accent6"/>
                </a:solidFill>
              </a:rPr>
              <a:t>Sketch</a:t>
            </a:r>
          </a:p>
          <a:p>
            <a:r>
              <a:rPr lang="en-US" sz="2100" dirty="0">
                <a:solidFill>
                  <a:schemeClr val="accent6"/>
                </a:solidFill>
              </a:rPr>
              <a:t>Scientific </a:t>
            </a:r>
            <a:r>
              <a:rPr lang="en-US" sz="2100" dirty="0" smtClean="0">
                <a:solidFill>
                  <a:schemeClr val="accent6"/>
                </a:solidFill>
              </a:rPr>
              <a:t>Illustration </a:t>
            </a:r>
            <a:endParaRPr lang="en-US" sz="2100" dirty="0">
              <a:solidFill>
                <a:schemeClr val="accent6"/>
              </a:solidFill>
            </a:endParaRPr>
          </a:p>
          <a:p>
            <a:r>
              <a:rPr lang="en-US" sz="2100" dirty="0">
                <a:solidFill>
                  <a:schemeClr val="accent6"/>
                </a:solidFill>
              </a:rPr>
              <a:t>Sculpture</a:t>
            </a:r>
          </a:p>
          <a:p>
            <a:r>
              <a:rPr lang="en-US" sz="2100" dirty="0">
                <a:solidFill>
                  <a:schemeClr val="accent6"/>
                </a:solidFill>
              </a:rPr>
              <a:t>Sign Making </a:t>
            </a:r>
          </a:p>
          <a:p>
            <a:r>
              <a:rPr lang="en-US" sz="2100" dirty="0">
                <a:solidFill>
                  <a:schemeClr val="accent6"/>
                </a:solidFill>
              </a:rPr>
              <a:t>Silhouette</a:t>
            </a:r>
          </a:p>
          <a:p>
            <a:r>
              <a:rPr lang="en-US" sz="2100" dirty="0">
                <a:solidFill>
                  <a:schemeClr val="accent6"/>
                </a:solidFill>
              </a:rPr>
              <a:t>Silkscreen</a:t>
            </a:r>
          </a:p>
          <a:p>
            <a:r>
              <a:rPr lang="en-US" sz="2100" dirty="0">
                <a:solidFill>
                  <a:schemeClr val="accent6"/>
                </a:solidFill>
              </a:rPr>
              <a:t>Stained Glass</a:t>
            </a:r>
          </a:p>
          <a:p>
            <a:r>
              <a:rPr lang="en-US" sz="2100" dirty="0">
                <a:solidFill>
                  <a:schemeClr val="accent6"/>
                </a:solidFill>
              </a:rPr>
              <a:t>Stencil</a:t>
            </a:r>
          </a:p>
          <a:p>
            <a:r>
              <a:rPr lang="en-US" sz="2100" dirty="0">
                <a:solidFill>
                  <a:schemeClr val="accent6"/>
                </a:solidFill>
              </a:rPr>
              <a:t>Toy </a:t>
            </a:r>
            <a:r>
              <a:rPr lang="en-US" sz="2100" dirty="0" smtClean="0">
                <a:solidFill>
                  <a:schemeClr val="accent6"/>
                </a:solidFill>
              </a:rPr>
              <a:t>Design</a:t>
            </a:r>
            <a:endParaRPr lang="en-US" sz="2100" dirty="0">
              <a:solidFill>
                <a:schemeClr val="accent6"/>
              </a:solidFill>
            </a:endParaRPr>
          </a:p>
          <a:p>
            <a:r>
              <a:rPr lang="en-US" sz="2100" dirty="0">
                <a:solidFill>
                  <a:schemeClr val="accent6"/>
                </a:solidFill>
              </a:rPr>
              <a:t>Toy-making </a:t>
            </a:r>
          </a:p>
          <a:p>
            <a:r>
              <a:rPr lang="en-US" sz="2100" dirty="0">
                <a:solidFill>
                  <a:schemeClr val="accent6"/>
                </a:solidFill>
              </a:rPr>
              <a:t>Wood</a:t>
            </a:r>
          </a:p>
          <a:p>
            <a:pPr marL="0" indent="0">
              <a:buNone/>
            </a:pPr>
            <a:r>
              <a:rPr lang="en-US" sz="1800" dirty="0"/>
              <a:t/>
            </a:r>
            <a:br>
              <a:rPr lang="en-US" sz="1800" dirty="0"/>
            </a:br>
            <a:endParaRPr lang="en-US" sz="2800" dirty="0">
              <a:solidFill>
                <a:schemeClr val="accent3"/>
              </a:solidFill>
            </a:endParaRPr>
          </a:p>
        </p:txBody>
      </p:sp>
    </p:spTree>
    <p:extLst>
      <p:ext uri="{BB962C8B-B14F-4D97-AF65-F5344CB8AC3E}">
        <p14:creationId xmlns:p14="http://schemas.microsoft.com/office/powerpoint/2010/main" val="845049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800" dirty="0">
                <a:solidFill>
                  <a:schemeClr val="accent3"/>
                </a:solidFill>
                <a:latin typeface="+mj-lt"/>
                <a:ea typeface="+mj-ea"/>
                <a:cs typeface="+mj-cs"/>
              </a:rPr>
              <a:t>As it is in the performing arts, many of the occupations in these mediums require assistants, technicians and specialists.   Related jobs in the visual arts include gallery operators, curators, art historians, art therapists, managers, teachers, administrators, program managers, customer service providers, and support staff. </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3946327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123" y="2377440"/>
            <a:ext cx="11032587" cy="4107766"/>
          </a:xfrm>
        </p:spPr>
        <p:txBody>
          <a:bodyPr>
            <a:normAutofit/>
          </a:bodyPr>
          <a:lstStyle/>
          <a:p>
            <a:pPr marL="0" indent="0">
              <a:lnSpc>
                <a:spcPct val="100000"/>
              </a:lnSpc>
              <a:buNone/>
            </a:pPr>
            <a:r>
              <a:rPr lang="en-US" sz="2800" dirty="0">
                <a:solidFill>
                  <a:schemeClr val="accent1"/>
                </a:solidFill>
              </a:rPr>
              <a:t>Be it the visual or the performing artists, many artists find great fulfillment in working for organizations like community arts councils, museums, performance venues, educational institutions, and producing organizations (i.e. theatre, opera, ballet, symphony). </a:t>
            </a:r>
          </a:p>
          <a:p>
            <a:pPr marL="0" indent="0">
              <a:lnSpc>
                <a:spcPct val="100000"/>
              </a:lnSpc>
              <a:buNone/>
            </a:pPr>
            <a:endParaRPr lang="en-US" sz="2800" dirty="0" smtClean="0">
              <a:solidFill>
                <a:schemeClr val="accent4">
                  <a:lumMod val="75000"/>
                </a:schemeClr>
              </a:solidFill>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1572739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123" y="1617784"/>
            <a:ext cx="11032587" cy="4867422"/>
          </a:xfrm>
        </p:spPr>
        <p:txBody>
          <a:bodyPr>
            <a:normAutofit/>
          </a:bodyPr>
          <a:lstStyle/>
          <a:p>
            <a:pPr marL="0" indent="0">
              <a:lnSpc>
                <a:spcPct val="100000"/>
              </a:lnSpc>
              <a:buNone/>
            </a:pPr>
            <a:r>
              <a:rPr lang="en-US" sz="2800" dirty="0">
                <a:solidFill>
                  <a:schemeClr val="accent6"/>
                </a:solidFill>
              </a:rPr>
              <a:t>As you already know, for every performer you see on a stage and for every artist who exhibits in a museum, dozens of individuals are working behind the scenes, on the frontline, and in the administrative offices.  These employees are generally men and women who share a passion for the arts and want to advance artistic opportunities in their schools and communities. They raise funds and manage advertising, publicity, community outreach, and audience development. They create and implement education programs to serve local children. </a:t>
            </a:r>
            <a:endParaRPr lang="en-US" sz="2600" dirty="0" smtClean="0">
              <a:solidFill>
                <a:schemeClr val="accent6"/>
              </a:solidFill>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476620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043" y="1461477"/>
            <a:ext cx="11074791" cy="5119077"/>
          </a:xfrm>
        </p:spPr>
        <p:txBody>
          <a:bodyPr>
            <a:normAutofit fontScale="25000" lnSpcReduction="20000"/>
          </a:bodyPr>
          <a:lstStyle/>
          <a:p>
            <a:pPr marL="0" indent="0">
              <a:lnSpc>
                <a:spcPct val="120000"/>
              </a:lnSpc>
              <a:buNone/>
            </a:pPr>
            <a:r>
              <a:rPr lang="en-US" sz="11200" dirty="0">
                <a:solidFill>
                  <a:schemeClr val="accent3"/>
                </a:solidFill>
              </a:rPr>
              <a:t>They work in accounting, human resources, and information technology.  They coordinate the service of volunteers, give tours, and greet visitors</a:t>
            </a:r>
            <a:r>
              <a:rPr lang="en-US" sz="11200" dirty="0" smtClean="0">
                <a:solidFill>
                  <a:schemeClr val="accent3"/>
                </a:solidFill>
              </a:rPr>
              <a:t>.</a:t>
            </a:r>
          </a:p>
          <a:p>
            <a:pPr marL="0" indent="0">
              <a:lnSpc>
                <a:spcPct val="120000"/>
              </a:lnSpc>
              <a:buNone/>
            </a:pPr>
            <a:endParaRPr lang="en-US" sz="11200" dirty="0">
              <a:solidFill>
                <a:schemeClr val="accent3"/>
              </a:solidFill>
            </a:endParaRPr>
          </a:p>
          <a:p>
            <a:pPr marL="0" indent="0">
              <a:lnSpc>
                <a:spcPct val="120000"/>
              </a:lnSpc>
              <a:buNone/>
            </a:pPr>
            <a:r>
              <a:rPr lang="en-US" sz="11200" dirty="0">
                <a:solidFill>
                  <a:schemeClr val="accent1"/>
                </a:solidFill>
              </a:rPr>
              <a:t>As you pursue possibilities for yourself, explore the potential for a career with an arts organization, school, or management company.  You may find yourself in a place with an artistic mission, surrounded by artists and innovative people who care about the arts.  Look for opportunities to apply your talents, skills and interests in creative ways.</a:t>
            </a:r>
            <a:endParaRPr lang="en-US" sz="11200" dirty="0">
              <a:solidFill>
                <a:schemeClr val="accent3"/>
              </a:solidFill>
            </a:endParaRPr>
          </a:p>
          <a:p>
            <a:endParaRPr lang="en-US" sz="3000" dirty="0" smtClean="0">
              <a:solidFill>
                <a:schemeClr val="accent2">
                  <a:lumMod val="60000"/>
                  <a:lumOff val="40000"/>
                </a:schemeClr>
              </a:solidFill>
            </a:endParaRPr>
          </a:p>
          <a:p>
            <a:endParaRPr lang="en-US" dirty="0" smtClean="0"/>
          </a:p>
          <a:p>
            <a:endParaRPr lang="en-US" dirty="0"/>
          </a:p>
        </p:txBody>
      </p:sp>
      <p:sp>
        <p:nvSpPr>
          <p:cNvPr id="2" name="Slide Number Placeholder 1"/>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3349394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1126745"/>
            <a:ext cx="12192000" cy="638048"/>
          </a:xfrm>
        </p:spPr>
        <p:txBody>
          <a:bodyPr>
            <a:noAutofit/>
          </a:bodyPr>
          <a:lstStyle/>
          <a:p>
            <a:pPr algn="ctr"/>
            <a:r>
              <a:rPr lang="en-US" sz="2800" dirty="0">
                <a:solidFill>
                  <a:schemeClr val="accent6">
                    <a:lumMod val="75000"/>
                  </a:schemeClr>
                </a:solidFill>
              </a:rPr>
              <a:t>Funding support provided by the </a:t>
            </a:r>
          </a:p>
        </p:txBody>
      </p:sp>
      <p:sp>
        <p:nvSpPr>
          <p:cNvPr id="2" name="Slide Number Placeholder 1"/>
          <p:cNvSpPr>
            <a:spLocks noGrp="1"/>
          </p:cNvSpPr>
          <p:nvPr>
            <p:ph type="sldNum" sz="quarter" idx="12"/>
          </p:nvPr>
        </p:nvSpPr>
        <p:spPr>
          <a:xfrm>
            <a:off x="9448800" y="6492875"/>
            <a:ext cx="2743200" cy="365125"/>
          </a:xfrm>
        </p:spPr>
        <p:txBody>
          <a:bodyPr/>
          <a:lstStyle/>
          <a:p>
            <a:fld id="{6D22F896-40B5-4ADD-8801-0D06FADFA095}" type="slidenum">
              <a:rPr lang="en-US" smtClean="0">
                <a:solidFill>
                  <a:prstClr val="black">
                    <a:tint val="75000"/>
                  </a:prstClr>
                </a:solidFill>
              </a:rPr>
              <a:pPr/>
              <a:t>2</a:t>
            </a:fld>
            <a:endParaRPr lang="en-US" dirty="0">
              <a:solidFill>
                <a:prstClr val="black">
                  <a:tint val="75000"/>
                </a:prstClr>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863" t="1230" r="957" b="11544"/>
          <a:stretch/>
        </p:blipFill>
        <p:spPr>
          <a:xfrm>
            <a:off x="3380232" y="1764793"/>
            <a:ext cx="5434584" cy="3202382"/>
          </a:xfrm>
          <a:prstGeom prst="rect">
            <a:avLst/>
          </a:prstGeom>
        </p:spPr>
      </p:pic>
    </p:spTree>
    <p:extLst>
      <p:ext uri="{BB962C8B-B14F-4D97-AF65-F5344CB8AC3E}">
        <p14:creationId xmlns:p14="http://schemas.microsoft.com/office/powerpoint/2010/main" val="3516433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solidFill>
                  <a:schemeClr val="accent1"/>
                </a:solidFill>
              </a:rPr>
              <a:t>Putting Creativity to Work: Careers in the Arts for People with Disabilities</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20</a:t>
            </a:fld>
            <a:endParaRPr lang="en-US" dirty="0"/>
          </a:p>
        </p:txBody>
      </p:sp>
      <p:sp>
        <p:nvSpPr>
          <p:cNvPr id="3" name="Content Placeholder 2"/>
          <p:cNvSpPr>
            <a:spLocks noGrp="1"/>
          </p:cNvSpPr>
          <p:nvPr>
            <p:ph idx="4294967295"/>
          </p:nvPr>
        </p:nvSpPr>
        <p:spPr>
          <a:xfrm>
            <a:off x="0" y="2628900"/>
            <a:ext cx="10920413" cy="3292475"/>
          </a:xfrm>
        </p:spPr>
        <p:txBody>
          <a:bodyPr>
            <a:normAutofit/>
          </a:bodyPr>
          <a:lstStyle/>
          <a:p>
            <a:pPr marL="0" indent="0">
              <a:buNone/>
            </a:pPr>
            <a:r>
              <a:rPr lang="en-US" sz="2400" dirty="0">
                <a:solidFill>
                  <a:schemeClr val="accent6"/>
                </a:solidFill>
              </a:rPr>
              <a:t>VSA arts (the national organization) published an excellent online publication that you can download in PDF format:  “</a:t>
            </a:r>
            <a:r>
              <a:rPr lang="en-US" sz="2400" b="1" dirty="0">
                <a:solidFill>
                  <a:schemeClr val="accent6"/>
                </a:solidFill>
              </a:rPr>
              <a:t>Putting Creativity to Work: Careers in the Arts for People with Disabilities”</a:t>
            </a:r>
            <a:endParaRPr lang="en-US" sz="2400" dirty="0">
              <a:solidFill>
                <a:schemeClr val="accent6"/>
              </a:solidFill>
            </a:endParaRPr>
          </a:p>
          <a:p>
            <a:pPr marL="0" indent="0">
              <a:buNone/>
            </a:pPr>
            <a:endParaRPr lang="en-US" sz="2400" dirty="0">
              <a:solidFill>
                <a:schemeClr val="accent6"/>
              </a:solidFill>
            </a:endParaRPr>
          </a:p>
          <a:p>
            <a:pPr marL="0" indent="0">
              <a:buNone/>
            </a:pPr>
            <a:r>
              <a:rPr lang="en-US" sz="2400" dirty="0">
                <a:solidFill>
                  <a:schemeClr val="accent6"/>
                </a:solidFill>
              </a:rPr>
              <a:t>You can follow this link: </a:t>
            </a:r>
            <a:r>
              <a:rPr lang="en-US" sz="2400" u="sng" dirty="0">
                <a:solidFill>
                  <a:schemeClr val="accent6"/>
                </a:solidFill>
                <a:hlinkClick r:id="rId2"/>
              </a:rPr>
              <a:t>http://www.kennedy-center.org/education/vsa/resources/creativity_work.cfm</a:t>
            </a:r>
            <a:r>
              <a:rPr lang="en-US" sz="2400" dirty="0">
                <a:solidFill>
                  <a:schemeClr val="accent6"/>
                </a:solidFill>
              </a:rPr>
              <a:t> or go to </a:t>
            </a:r>
            <a:r>
              <a:rPr lang="en-US" sz="2400" u="sng" dirty="0">
                <a:solidFill>
                  <a:schemeClr val="accent6"/>
                </a:solidFill>
                <a:hlinkClick r:id="rId3"/>
              </a:rPr>
              <a:t>www.kennedy-center.org</a:t>
            </a:r>
            <a:r>
              <a:rPr lang="en-US" sz="2400" dirty="0">
                <a:solidFill>
                  <a:schemeClr val="accent6"/>
                </a:solidFill>
              </a:rPr>
              <a:t> and search for “Putting Creativity to Work,” then clicking on first title at the very top of the search results.</a:t>
            </a:r>
          </a:p>
          <a:p>
            <a:endParaRPr lang="en-US" dirty="0"/>
          </a:p>
        </p:txBody>
      </p:sp>
    </p:spTree>
    <p:extLst>
      <p:ext uri="{BB962C8B-B14F-4D97-AF65-F5344CB8AC3E}">
        <p14:creationId xmlns:p14="http://schemas.microsoft.com/office/powerpoint/2010/main" val="728753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21</a:t>
            </a:fld>
            <a:endParaRPr lang="en-US" dirty="0"/>
          </a:p>
        </p:txBody>
      </p:sp>
      <p:sp>
        <p:nvSpPr>
          <p:cNvPr id="3" name="Content Placeholder 2"/>
          <p:cNvSpPr>
            <a:spLocks noGrp="1"/>
          </p:cNvSpPr>
          <p:nvPr>
            <p:ph idx="4294967295"/>
          </p:nvPr>
        </p:nvSpPr>
        <p:spPr>
          <a:xfrm>
            <a:off x="0" y="1692275"/>
            <a:ext cx="10920413" cy="4251325"/>
          </a:xfrm>
        </p:spPr>
        <p:txBody>
          <a:bodyPr>
            <a:normAutofit lnSpcReduction="10000"/>
          </a:bodyPr>
          <a:lstStyle/>
          <a:p>
            <a:pPr marL="0" indent="0">
              <a:buNone/>
            </a:pPr>
            <a:r>
              <a:rPr lang="en-US" sz="2800" dirty="0">
                <a:solidFill>
                  <a:schemeClr val="accent3"/>
                </a:solidFill>
              </a:rPr>
              <a:t>Published by VSA in 2000, this is an extraordinary, thorough publication that remains highly relevant.  It’s extremely well written, interesting and engaging.  The assessment tools are especially helpful, posing critical questions you need to ask yourself.  </a:t>
            </a:r>
            <a:endParaRPr lang="en-US" sz="2800" dirty="0" smtClean="0">
              <a:solidFill>
                <a:schemeClr val="accent3"/>
              </a:solidFill>
            </a:endParaRPr>
          </a:p>
          <a:p>
            <a:pPr marL="0" indent="0">
              <a:buNone/>
            </a:pPr>
            <a:endParaRPr lang="en-US" sz="2800" dirty="0" smtClean="0">
              <a:solidFill>
                <a:schemeClr val="accent3"/>
              </a:solidFill>
            </a:endParaRPr>
          </a:p>
          <a:p>
            <a:pPr marL="0" indent="0">
              <a:buNone/>
            </a:pPr>
            <a:r>
              <a:rPr lang="en-US" sz="2800" dirty="0" smtClean="0">
                <a:solidFill>
                  <a:schemeClr val="accent3"/>
                </a:solidFill>
              </a:rPr>
              <a:t>“</a:t>
            </a:r>
            <a:r>
              <a:rPr lang="en-US" sz="2800" dirty="0">
                <a:solidFill>
                  <a:schemeClr val="accent3"/>
                </a:solidFill>
              </a:rPr>
              <a:t>Putting Creativity to Work” also features inspiring stories about artists with disabilities. Anyone who is serious about a career in the arts will want to take the time for self-evaluation with the assessment tools in the first chapter and to read through the entire publication.</a:t>
            </a:r>
          </a:p>
          <a:p>
            <a:pPr marL="0" indent="0">
              <a:buNone/>
            </a:pPr>
            <a:endParaRPr lang="en-US" dirty="0"/>
          </a:p>
        </p:txBody>
      </p:sp>
    </p:spTree>
    <p:extLst>
      <p:ext uri="{BB962C8B-B14F-4D97-AF65-F5344CB8AC3E}">
        <p14:creationId xmlns:p14="http://schemas.microsoft.com/office/powerpoint/2010/main" val="2027361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76" y="1581913"/>
            <a:ext cx="10920984" cy="932688"/>
          </a:xfrm>
        </p:spPr>
        <p:txBody>
          <a:bodyPr>
            <a:normAutofit fontScale="90000"/>
          </a:bodyPr>
          <a:lstStyle/>
          <a:p>
            <a:pPr algn="ctr"/>
            <a:r>
              <a:rPr lang="en-US" dirty="0" smtClean="0"/>
              <a:t/>
            </a:r>
            <a:br>
              <a:rPr lang="en-US" dirty="0" smtClean="0"/>
            </a:br>
            <a:r>
              <a:rPr lang="en-US" sz="5400" b="1" dirty="0">
                <a:solidFill>
                  <a:schemeClr val="accent1"/>
                </a:solidFill>
              </a:rPr>
              <a:t>Meet Estelle </a:t>
            </a:r>
            <a:r>
              <a:rPr lang="en-US" sz="5400" b="1" dirty="0" err="1">
                <a:solidFill>
                  <a:schemeClr val="accent1"/>
                </a:solidFill>
              </a:rPr>
              <a:t>Condra</a:t>
            </a:r>
            <a:r>
              <a:rPr lang="en-US" sz="5400" dirty="0"/>
              <a:t/>
            </a:r>
            <a:br>
              <a:rPr lang="en-US" sz="5400" dirty="0"/>
            </a:br>
            <a:endParaRPr lang="en-US" sz="6700" cap="none" dirty="0">
              <a:solidFill>
                <a:schemeClr val="accent4">
                  <a:lumMod val="75000"/>
                </a:scheme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22</a:t>
            </a:fld>
            <a:endParaRPr lang="en-US" dirty="0"/>
          </a:p>
        </p:txBody>
      </p:sp>
      <p:sp>
        <p:nvSpPr>
          <p:cNvPr id="3" name="Content Placeholder 2"/>
          <p:cNvSpPr>
            <a:spLocks noGrp="1"/>
          </p:cNvSpPr>
          <p:nvPr>
            <p:ph idx="4294967295"/>
          </p:nvPr>
        </p:nvSpPr>
        <p:spPr>
          <a:xfrm>
            <a:off x="0" y="3100388"/>
            <a:ext cx="5713413" cy="1187450"/>
          </a:xfrm>
        </p:spPr>
        <p:txBody>
          <a:bodyPr>
            <a:normAutofit/>
          </a:bodyPr>
          <a:lstStyle/>
          <a:p>
            <a:pPr marL="0" indent="0" algn="ctr">
              <a:buNone/>
            </a:pPr>
            <a:r>
              <a:rPr lang="en-US" sz="2400" dirty="0">
                <a:solidFill>
                  <a:schemeClr val="accent1">
                    <a:lumMod val="75000"/>
                  </a:schemeClr>
                </a:solidFill>
              </a:rPr>
              <a:t>Tennessee has its own remarkable story about a highly successful artist who is blind. </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2441" y="2327627"/>
            <a:ext cx="3090041" cy="4347810"/>
          </a:xfrm>
          <a:prstGeom prst="rect">
            <a:avLst/>
          </a:prstGeom>
        </p:spPr>
      </p:pic>
    </p:spTree>
    <p:extLst>
      <p:ext uri="{BB962C8B-B14F-4D97-AF65-F5344CB8AC3E}">
        <p14:creationId xmlns:p14="http://schemas.microsoft.com/office/powerpoint/2010/main" val="2396324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533547"/>
            <a:ext cx="2743200" cy="365125"/>
          </a:xfrm>
        </p:spPr>
        <p:txBody>
          <a:bodyPr/>
          <a:lstStyle/>
          <a:p>
            <a:fld id="{6D22F896-40B5-4ADD-8801-0D06FADFA095}" type="slidenum">
              <a:rPr lang="en-US" smtClean="0"/>
              <a:t>23</a:t>
            </a:fld>
            <a:endParaRPr lang="en-US" dirty="0"/>
          </a:p>
        </p:txBody>
      </p:sp>
      <p:sp>
        <p:nvSpPr>
          <p:cNvPr id="3" name="Content Placeholder 2"/>
          <p:cNvSpPr>
            <a:spLocks noGrp="1"/>
          </p:cNvSpPr>
          <p:nvPr>
            <p:ph idx="4294967295"/>
          </p:nvPr>
        </p:nvSpPr>
        <p:spPr>
          <a:xfrm>
            <a:off x="5118100" y="368300"/>
            <a:ext cx="7073900" cy="6348413"/>
          </a:xfrm>
        </p:spPr>
        <p:txBody>
          <a:bodyPr>
            <a:noAutofit/>
          </a:bodyPr>
          <a:lstStyle/>
          <a:p>
            <a:pPr marL="0" indent="0">
              <a:buNone/>
            </a:pPr>
            <a:endParaRPr lang="en-US" sz="2400" dirty="0" smtClean="0"/>
          </a:p>
          <a:p>
            <a:pPr marL="0" indent="0">
              <a:buNone/>
            </a:pPr>
            <a:r>
              <a:rPr lang="en-US" sz="2400" dirty="0" smtClean="0">
                <a:solidFill>
                  <a:schemeClr val="accent6"/>
                </a:solidFill>
              </a:rPr>
              <a:t>Estelle </a:t>
            </a:r>
            <a:r>
              <a:rPr lang="en-US" sz="2400" dirty="0" err="1">
                <a:solidFill>
                  <a:schemeClr val="accent6"/>
                </a:solidFill>
              </a:rPr>
              <a:t>Condra</a:t>
            </a:r>
            <a:r>
              <a:rPr lang="en-US" sz="2400" dirty="0">
                <a:solidFill>
                  <a:schemeClr val="accent6"/>
                </a:solidFill>
              </a:rPr>
              <a:t> has had a diverse and distinguished career in theatre arts from her native South Africa, to the United States</a:t>
            </a:r>
            <a:r>
              <a:rPr lang="en-US" sz="2400" dirty="0" smtClean="0">
                <a:solidFill>
                  <a:schemeClr val="accent6"/>
                </a:solidFill>
              </a:rPr>
              <a:t>.</a:t>
            </a:r>
          </a:p>
          <a:p>
            <a:pPr marL="0" indent="0">
              <a:buNone/>
            </a:pPr>
            <a:endParaRPr lang="en-US" sz="2400" dirty="0" smtClean="0">
              <a:solidFill>
                <a:schemeClr val="accent6"/>
              </a:solidFill>
            </a:endParaRPr>
          </a:p>
          <a:p>
            <a:pPr marL="0" indent="0">
              <a:buNone/>
            </a:pPr>
            <a:r>
              <a:rPr lang="en-US" sz="2400" dirty="0" smtClean="0">
                <a:solidFill>
                  <a:schemeClr val="accent6"/>
                </a:solidFill>
              </a:rPr>
              <a:t>Blind </a:t>
            </a:r>
            <a:r>
              <a:rPr lang="en-US" sz="2400" dirty="0">
                <a:solidFill>
                  <a:schemeClr val="accent6"/>
                </a:solidFill>
              </a:rPr>
              <a:t>due to the hereditary disease Retinitis </a:t>
            </a:r>
            <a:r>
              <a:rPr lang="en-US" sz="2400" dirty="0" err="1">
                <a:solidFill>
                  <a:schemeClr val="accent6"/>
                </a:solidFill>
              </a:rPr>
              <a:t>Pigmentosa</a:t>
            </a:r>
            <a:r>
              <a:rPr lang="en-US" sz="2400" dirty="0">
                <a:solidFill>
                  <a:schemeClr val="accent6"/>
                </a:solidFill>
              </a:rPr>
              <a:t>, she has woven the threads of gradually losing her sight into her artistic expressions. </a:t>
            </a:r>
            <a:endParaRPr lang="en-US" sz="2400" dirty="0" smtClean="0">
              <a:solidFill>
                <a:schemeClr val="accent6"/>
              </a:solidFill>
            </a:endParaRPr>
          </a:p>
          <a:p>
            <a:pPr marL="0" indent="0">
              <a:buNone/>
            </a:pPr>
            <a:endParaRPr lang="en-US" sz="2400" dirty="0" smtClean="0">
              <a:solidFill>
                <a:schemeClr val="accent6"/>
              </a:solidFill>
            </a:endParaRPr>
          </a:p>
          <a:p>
            <a:pPr marL="0" indent="0">
              <a:buNone/>
            </a:pPr>
            <a:r>
              <a:rPr lang="en-US" sz="2400" dirty="0" smtClean="0">
                <a:solidFill>
                  <a:schemeClr val="accent6"/>
                </a:solidFill>
              </a:rPr>
              <a:t>She </a:t>
            </a:r>
            <a:r>
              <a:rPr lang="en-US" sz="2400" dirty="0">
                <a:solidFill>
                  <a:schemeClr val="accent6"/>
                </a:solidFill>
              </a:rPr>
              <a:t>is a founding member of VSA Tennessee, continues to serve on its board of directors, and is the recipient of its highest honor from the organization dedicated to serving people with disabilities to participate in and express themselves through the arts.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217" y="1548304"/>
            <a:ext cx="3509962" cy="4679949"/>
          </a:xfrm>
          <a:prstGeom prst="rect">
            <a:avLst/>
          </a:prstGeom>
        </p:spPr>
      </p:pic>
    </p:spTree>
    <p:extLst>
      <p:ext uri="{BB962C8B-B14F-4D97-AF65-F5344CB8AC3E}">
        <p14:creationId xmlns:p14="http://schemas.microsoft.com/office/powerpoint/2010/main" val="3020387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533547"/>
            <a:ext cx="2743200" cy="365125"/>
          </a:xfrm>
        </p:spPr>
        <p:txBody>
          <a:bodyPr/>
          <a:lstStyle/>
          <a:p>
            <a:fld id="{6D22F896-40B5-4ADD-8801-0D06FADFA095}" type="slidenum">
              <a:rPr lang="en-US" smtClean="0"/>
              <a:t>24</a:t>
            </a:fld>
            <a:endParaRPr lang="en-US" dirty="0"/>
          </a:p>
        </p:txBody>
      </p:sp>
      <p:sp>
        <p:nvSpPr>
          <p:cNvPr id="3" name="Content Placeholder 2"/>
          <p:cNvSpPr>
            <a:spLocks noGrp="1"/>
          </p:cNvSpPr>
          <p:nvPr>
            <p:ph idx="4294967295"/>
          </p:nvPr>
        </p:nvSpPr>
        <p:spPr>
          <a:xfrm>
            <a:off x="0" y="368300"/>
            <a:ext cx="7072313" cy="6348413"/>
          </a:xfrm>
        </p:spPr>
        <p:txBody>
          <a:bodyPr>
            <a:noAutofit/>
          </a:bodyPr>
          <a:lstStyle/>
          <a:p>
            <a:pPr marL="0" indent="0">
              <a:buNone/>
            </a:pPr>
            <a:endParaRPr lang="en-US" sz="2400" dirty="0" smtClean="0"/>
          </a:p>
          <a:p>
            <a:endParaRPr lang="en-US" sz="2400" dirty="0" smtClean="0"/>
          </a:p>
          <a:p>
            <a:endParaRPr lang="en-US" sz="2400" dirty="0"/>
          </a:p>
          <a:p>
            <a:pPr marL="0" indent="0">
              <a:buNone/>
            </a:pPr>
            <a:r>
              <a:rPr lang="en-US" sz="2400" dirty="0" smtClean="0">
                <a:solidFill>
                  <a:schemeClr val="accent3"/>
                </a:solidFill>
              </a:rPr>
              <a:t>Estelle </a:t>
            </a:r>
            <a:r>
              <a:rPr lang="en-US" sz="2400" dirty="0">
                <a:solidFill>
                  <a:schemeClr val="accent3"/>
                </a:solidFill>
              </a:rPr>
              <a:t>enhanced her acting career with teaching</a:t>
            </a:r>
            <a:r>
              <a:rPr lang="en-US" sz="2400">
                <a:solidFill>
                  <a:schemeClr val="accent3"/>
                </a:solidFill>
              </a:rPr>
              <a:t>, </a:t>
            </a:r>
            <a:r>
              <a:rPr lang="en-US" sz="2400" smtClean="0">
                <a:solidFill>
                  <a:schemeClr val="accent3"/>
                </a:solidFill>
              </a:rPr>
              <a:t>writing, </a:t>
            </a:r>
            <a:r>
              <a:rPr lang="en-US" sz="2400" dirty="0">
                <a:solidFill>
                  <a:schemeClr val="accent3"/>
                </a:solidFill>
              </a:rPr>
              <a:t>speaking, </a:t>
            </a:r>
            <a:r>
              <a:rPr lang="en-US" sz="2400" dirty="0" smtClean="0">
                <a:solidFill>
                  <a:schemeClr val="accent3"/>
                </a:solidFill>
              </a:rPr>
              <a:t>and operating </a:t>
            </a:r>
            <a:r>
              <a:rPr lang="en-US" sz="2400" dirty="0">
                <a:solidFill>
                  <a:schemeClr val="accent3"/>
                </a:solidFill>
              </a:rPr>
              <a:t>speech and drama schools in both South Africa and Tennessee, where she has lived for more than 30 years. She also published the award-winning children’s book </a:t>
            </a:r>
            <a:r>
              <a:rPr lang="en-US" sz="2400" i="1" dirty="0">
                <a:solidFill>
                  <a:schemeClr val="accent3"/>
                </a:solidFill>
              </a:rPr>
              <a:t>See the Ocean</a:t>
            </a:r>
            <a:r>
              <a:rPr lang="en-US" sz="2400" dirty="0">
                <a:solidFill>
                  <a:schemeClr val="accent3"/>
                </a:solidFill>
              </a:rPr>
              <a:t>, in its fifth printing.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824" y="1726980"/>
            <a:ext cx="3509962" cy="4679949"/>
          </a:xfrm>
          <a:prstGeom prst="rect">
            <a:avLst/>
          </a:prstGeom>
        </p:spPr>
      </p:pic>
    </p:spTree>
    <p:extLst>
      <p:ext uri="{BB962C8B-B14F-4D97-AF65-F5344CB8AC3E}">
        <p14:creationId xmlns:p14="http://schemas.microsoft.com/office/powerpoint/2010/main" val="2629193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533547"/>
            <a:ext cx="2743200" cy="365125"/>
          </a:xfrm>
        </p:spPr>
        <p:txBody>
          <a:bodyPr/>
          <a:lstStyle/>
          <a:p>
            <a:fld id="{6D22F896-40B5-4ADD-8801-0D06FADFA095}" type="slidenum">
              <a:rPr lang="en-US" smtClean="0"/>
              <a:t>25</a:t>
            </a:fld>
            <a:endParaRPr lang="en-US" dirty="0"/>
          </a:p>
        </p:txBody>
      </p:sp>
      <p:sp>
        <p:nvSpPr>
          <p:cNvPr id="3" name="Content Placeholder 2"/>
          <p:cNvSpPr>
            <a:spLocks noGrp="1"/>
          </p:cNvSpPr>
          <p:nvPr>
            <p:ph idx="4294967295"/>
          </p:nvPr>
        </p:nvSpPr>
        <p:spPr>
          <a:xfrm>
            <a:off x="1050925" y="873125"/>
            <a:ext cx="11141075" cy="3298825"/>
          </a:xfrm>
        </p:spPr>
        <p:txBody>
          <a:bodyPr>
            <a:noAutofit/>
          </a:bodyPr>
          <a:lstStyle/>
          <a:p>
            <a:pPr marL="0" indent="0">
              <a:buNone/>
            </a:pPr>
            <a:endParaRPr lang="en-US" sz="2400" dirty="0" smtClean="0"/>
          </a:p>
          <a:p>
            <a:pPr marL="0" indent="0">
              <a:buNone/>
            </a:pPr>
            <a:r>
              <a:rPr lang="en-US" sz="2400" dirty="0">
                <a:solidFill>
                  <a:schemeClr val="accent1"/>
                </a:solidFill>
              </a:rPr>
              <a:t>After marrying and moving to Nashville in 1973 Estelle translated and adapted numerous African folk stories for the stage. (Her native language is Afrikaner.) </a:t>
            </a:r>
            <a:endParaRPr lang="en-US" sz="2400" dirty="0" smtClean="0">
              <a:solidFill>
                <a:schemeClr val="accent1"/>
              </a:solidFill>
            </a:endParaRPr>
          </a:p>
          <a:p>
            <a:pPr marL="0" indent="0">
              <a:buNone/>
            </a:pPr>
            <a:r>
              <a:rPr lang="en-US" sz="2400" dirty="0" smtClean="0">
                <a:solidFill>
                  <a:schemeClr val="accent1"/>
                </a:solidFill>
              </a:rPr>
              <a:t>She </a:t>
            </a:r>
            <a:r>
              <a:rPr lang="en-US" sz="2400" dirty="0">
                <a:solidFill>
                  <a:schemeClr val="accent1"/>
                </a:solidFill>
              </a:rPr>
              <a:t>became a member of Actors’ Equity Association, the national union of professional actors, performing </a:t>
            </a:r>
            <a:r>
              <a:rPr lang="en-US" sz="2400" dirty="0" smtClean="0">
                <a:solidFill>
                  <a:schemeClr val="accent1"/>
                </a:solidFill>
              </a:rPr>
              <a:t>with the </a:t>
            </a:r>
            <a:r>
              <a:rPr lang="en-US" sz="2400" dirty="0">
                <a:solidFill>
                  <a:schemeClr val="accent1"/>
                </a:solidFill>
              </a:rPr>
              <a:t>Nashville Children’s Theatre </a:t>
            </a:r>
            <a:r>
              <a:rPr lang="en-US" sz="2400" dirty="0" smtClean="0">
                <a:solidFill>
                  <a:schemeClr val="accent1"/>
                </a:solidFill>
              </a:rPr>
              <a:t>and with </a:t>
            </a:r>
            <a:r>
              <a:rPr lang="en-US" sz="2400" dirty="0">
                <a:solidFill>
                  <a:schemeClr val="accent1"/>
                </a:solidFill>
              </a:rPr>
              <a:t>Tennessee Repertory Theatre. </a:t>
            </a:r>
            <a:endParaRPr lang="en-US" sz="2400" dirty="0" smtClean="0">
              <a:solidFill>
                <a:schemeClr val="accent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235" y="3706252"/>
            <a:ext cx="3606449" cy="2704837"/>
          </a:xfrm>
          <a:prstGeom prst="rect">
            <a:avLst/>
          </a:prstGeom>
        </p:spPr>
      </p:pic>
      <p:sp>
        <p:nvSpPr>
          <p:cNvPr id="5" name="TextBox 4"/>
          <p:cNvSpPr txBox="1"/>
          <p:nvPr/>
        </p:nvSpPr>
        <p:spPr>
          <a:xfrm>
            <a:off x="4782207" y="3825766"/>
            <a:ext cx="7104994" cy="2585323"/>
          </a:xfrm>
          <a:prstGeom prst="rect">
            <a:avLst/>
          </a:prstGeom>
          <a:noFill/>
        </p:spPr>
        <p:txBody>
          <a:bodyPr wrap="square" rtlCol="0">
            <a:spAutoFit/>
          </a:bodyPr>
          <a:lstStyle/>
          <a:p>
            <a:r>
              <a:rPr lang="en-US" sz="2400" dirty="0">
                <a:solidFill>
                  <a:schemeClr val="accent6"/>
                </a:solidFill>
              </a:rPr>
              <a:t>As her sight deteriorated to total blindness—what Estelle calls “gaining blindness”—she moved to solo theatre pieces and speeches, which she has been presented nationwide as a sought-after keynote performer and speaker.   </a:t>
            </a:r>
          </a:p>
          <a:p>
            <a:endParaRPr lang="en-US" dirty="0"/>
          </a:p>
        </p:txBody>
      </p:sp>
    </p:spTree>
    <p:extLst>
      <p:ext uri="{BB962C8B-B14F-4D97-AF65-F5344CB8AC3E}">
        <p14:creationId xmlns:p14="http://schemas.microsoft.com/office/powerpoint/2010/main" val="42596873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56775" y="525834"/>
            <a:ext cx="8610600" cy="1293028"/>
          </a:xfrm>
        </p:spPr>
        <p:txBody>
          <a:bodyPr>
            <a:normAutofit/>
          </a:bodyPr>
          <a:lstStyle/>
          <a:p>
            <a:r>
              <a:rPr lang="en-US" b="1" cap="none" dirty="0">
                <a:solidFill>
                  <a:schemeClr val="accent1"/>
                </a:solidFill>
              </a:rPr>
              <a:t>What were your early artistic influences and inspirations</a:t>
            </a:r>
            <a:r>
              <a:rPr lang="en-US" b="1" cap="none" dirty="0" smtClean="0">
                <a:solidFill>
                  <a:schemeClr val="accent1"/>
                </a:solidFill>
              </a:rPr>
              <a:t>?</a:t>
            </a:r>
            <a:endParaRPr lang="en-US" dirty="0">
              <a:solidFill>
                <a:schemeClr val="accent1"/>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26</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933" y="2456134"/>
            <a:ext cx="4105522" cy="3079142"/>
          </a:xfrm>
          <a:prstGeom prst="rect">
            <a:avLst/>
          </a:prstGeom>
        </p:spPr>
      </p:pic>
      <p:sp>
        <p:nvSpPr>
          <p:cNvPr id="5" name="TextBox 4"/>
          <p:cNvSpPr txBox="1"/>
          <p:nvPr/>
        </p:nvSpPr>
        <p:spPr>
          <a:xfrm>
            <a:off x="5049079" y="1938132"/>
            <a:ext cx="6273578" cy="4524315"/>
          </a:xfrm>
          <a:prstGeom prst="rect">
            <a:avLst/>
          </a:prstGeom>
          <a:noFill/>
        </p:spPr>
        <p:txBody>
          <a:bodyPr wrap="square" rtlCol="0">
            <a:spAutoFit/>
          </a:bodyPr>
          <a:lstStyle/>
          <a:p>
            <a:r>
              <a:rPr lang="en-US" sz="2400" b="1" dirty="0">
                <a:solidFill>
                  <a:schemeClr val="accent3"/>
                </a:solidFill>
              </a:rPr>
              <a:t>Estelle:</a:t>
            </a:r>
            <a:r>
              <a:rPr lang="en-US" sz="2400" dirty="0">
                <a:solidFill>
                  <a:schemeClr val="accent3"/>
                </a:solidFill>
              </a:rPr>
              <a:t> I was born in South Africa and lived there all my life until my husband, an American, found me there and I came to the States as his wife.  </a:t>
            </a:r>
            <a:endParaRPr lang="en-US" sz="2400" dirty="0" smtClean="0">
              <a:solidFill>
                <a:schemeClr val="accent3"/>
              </a:solidFill>
            </a:endParaRPr>
          </a:p>
          <a:p>
            <a:endParaRPr lang="en-US" sz="2400" dirty="0">
              <a:solidFill>
                <a:schemeClr val="accent3"/>
              </a:solidFill>
            </a:endParaRPr>
          </a:p>
          <a:p>
            <a:r>
              <a:rPr lang="en-US" sz="2400" dirty="0" smtClean="0">
                <a:solidFill>
                  <a:schemeClr val="accent3"/>
                </a:solidFill>
              </a:rPr>
              <a:t>I </a:t>
            </a:r>
            <a:r>
              <a:rPr lang="en-US" sz="2400" dirty="0">
                <a:solidFill>
                  <a:schemeClr val="accent3"/>
                </a:solidFill>
              </a:rPr>
              <a:t>grew up in a small, little town. We had no television, but we had radio and sometime travelling theatre groups would come to our town and put on a performance. So I heard this magnificent drama on the radio and I sat in the very front row to see those performances. </a:t>
            </a:r>
            <a:endParaRPr lang="en-US" sz="2400" dirty="0" smtClean="0">
              <a:solidFill>
                <a:schemeClr val="accent3"/>
              </a:solidFill>
            </a:endParaRPr>
          </a:p>
        </p:txBody>
      </p:sp>
    </p:spTree>
    <p:extLst>
      <p:ext uri="{BB962C8B-B14F-4D97-AF65-F5344CB8AC3E}">
        <p14:creationId xmlns:p14="http://schemas.microsoft.com/office/powerpoint/2010/main" val="347487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533547"/>
            <a:ext cx="2743200" cy="365125"/>
          </a:xfrm>
        </p:spPr>
        <p:txBody>
          <a:bodyPr/>
          <a:lstStyle/>
          <a:p>
            <a:fld id="{6D22F896-40B5-4ADD-8801-0D06FADFA095}" type="slidenum">
              <a:rPr lang="en-US" smtClean="0"/>
              <a:t>27</a:t>
            </a:fld>
            <a:endParaRPr lang="en-US" dirty="0"/>
          </a:p>
        </p:txBody>
      </p:sp>
      <p:sp>
        <p:nvSpPr>
          <p:cNvPr id="6" name="TextBox 5"/>
          <p:cNvSpPr txBox="1"/>
          <p:nvPr/>
        </p:nvSpPr>
        <p:spPr>
          <a:xfrm>
            <a:off x="604299" y="1646468"/>
            <a:ext cx="10972800" cy="4524315"/>
          </a:xfrm>
          <a:prstGeom prst="rect">
            <a:avLst/>
          </a:prstGeom>
          <a:noFill/>
        </p:spPr>
        <p:txBody>
          <a:bodyPr wrap="square" rtlCol="0">
            <a:spAutoFit/>
          </a:bodyPr>
          <a:lstStyle/>
          <a:p>
            <a:r>
              <a:rPr lang="en-US" sz="2400" dirty="0">
                <a:solidFill>
                  <a:schemeClr val="accent1"/>
                </a:solidFill>
              </a:rPr>
              <a:t>Furthermore, the South African people as a whole are storytellers—my aunts, uncles, father and mostly my mother created these worlds of imagination in my mind with their stories.  All of that was so influential early in my life. </a:t>
            </a:r>
            <a:endParaRPr lang="en-US" sz="2400" dirty="0" smtClean="0">
              <a:solidFill>
                <a:schemeClr val="accent1"/>
              </a:solidFill>
            </a:endParaRPr>
          </a:p>
          <a:p>
            <a:endParaRPr lang="en-US" sz="2400" dirty="0">
              <a:solidFill>
                <a:schemeClr val="accent1"/>
              </a:solidFill>
            </a:endParaRPr>
          </a:p>
          <a:p>
            <a:r>
              <a:rPr lang="en-US" sz="2400" dirty="0" smtClean="0">
                <a:solidFill>
                  <a:schemeClr val="accent1"/>
                </a:solidFill>
              </a:rPr>
              <a:t>My </a:t>
            </a:r>
            <a:r>
              <a:rPr lang="en-US" sz="2400" dirty="0">
                <a:solidFill>
                  <a:schemeClr val="accent1"/>
                </a:solidFill>
              </a:rPr>
              <a:t>mother saw a creativity in me early on. I took ballet, I took piano, and, most important, I took what they called elocution in those years. I took part in competitions and </a:t>
            </a:r>
            <a:r>
              <a:rPr lang="en-US" sz="2400" dirty="0" smtClean="0">
                <a:solidFill>
                  <a:schemeClr val="accent1"/>
                </a:solidFill>
              </a:rPr>
              <a:t>won </a:t>
            </a:r>
            <a:r>
              <a:rPr lang="en-US" sz="2400" dirty="0">
                <a:solidFill>
                  <a:schemeClr val="accent1"/>
                </a:solidFill>
              </a:rPr>
              <a:t>an award for playing </a:t>
            </a:r>
            <a:r>
              <a:rPr lang="en-US" sz="2400" i="1" dirty="0">
                <a:solidFill>
                  <a:schemeClr val="accent1"/>
                </a:solidFill>
              </a:rPr>
              <a:t>Little Red </a:t>
            </a:r>
            <a:r>
              <a:rPr lang="en-US" sz="2400" i="1" dirty="0" smtClean="0">
                <a:solidFill>
                  <a:schemeClr val="accent1"/>
                </a:solidFill>
              </a:rPr>
              <a:t>Riding </a:t>
            </a:r>
            <a:r>
              <a:rPr lang="en-US" sz="2400" i="1" dirty="0">
                <a:solidFill>
                  <a:schemeClr val="accent1"/>
                </a:solidFill>
              </a:rPr>
              <a:t>Hood</a:t>
            </a:r>
            <a:r>
              <a:rPr lang="en-US" sz="2400" dirty="0">
                <a:solidFill>
                  <a:schemeClr val="accent1"/>
                </a:solidFill>
              </a:rPr>
              <a:t> in the second grade. I was encouraged by that.  When you win something that early in life, it makes you happy and you want to do more of that. With accolades and encouragement, before you know it, you’re on the road to becoming a dramatist</a:t>
            </a:r>
            <a:r>
              <a:rPr lang="en-US" sz="2400" dirty="0" smtClean="0">
                <a:solidFill>
                  <a:schemeClr val="accent1"/>
                </a:solidFill>
              </a:rPr>
              <a:t>.</a:t>
            </a:r>
            <a:endParaRPr lang="en-US" sz="2400" dirty="0">
              <a:solidFill>
                <a:schemeClr val="accent1"/>
              </a:solidFill>
            </a:endParaRPr>
          </a:p>
        </p:txBody>
      </p:sp>
    </p:spTree>
    <p:extLst>
      <p:ext uri="{BB962C8B-B14F-4D97-AF65-F5344CB8AC3E}">
        <p14:creationId xmlns:p14="http://schemas.microsoft.com/office/powerpoint/2010/main" val="1982448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533547"/>
            <a:ext cx="2743200" cy="365125"/>
          </a:xfrm>
        </p:spPr>
        <p:txBody>
          <a:bodyPr/>
          <a:lstStyle/>
          <a:p>
            <a:fld id="{6D22F896-40B5-4ADD-8801-0D06FADFA095}" type="slidenum">
              <a:rPr lang="en-US" smtClean="0"/>
              <a:t>28</a:t>
            </a:fld>
            <a:endParaRPr lang="en-US" dirty="0"/>
          </a:p>
        </p:txBody>
      </p:sp>
      <p:sp>
        <p:nvSpPr>
          <p:cNvPr id="3" name="Content Placeholder 2"/>
          <p:cNvSpPr>
            <a:spLocks noGrp="1"/>
          </p:cNvSpPr>
          <p:nvPr>
            <p:ph idx="4294967295"/>
          </p:nvPr>
        </p:nvSpPr>
        <p:spPr>
          <a:xfrm>
            <a:off x="0" y="1495425"/>
            <a:ext cx="7073900" cy="5362575"/>
          </a:xfrm>
        </p:spPr>
        <p:txBody>
          <a:bodyPr>
            <a:noAutofit/>
          </a:bodyPr>
          <a:lstStyle/>
          <a:p>
            <a:pPr marL="0" indent="0">
              <a:buNone/>
            </a:pPr>
            <a:r>
              <a:rPr lang="en-US" sz="2000" b="1" dirty="0" smtClean="0">
                <a:solidFill>
                  <a:schemeClr val="accent6"/>
                </a:solidFill>
              </a:rPr>
              <a:t>Estelle</a:t>
            </a:r>
            <a:r>
              <a:rPr lang="en-US" sz="2000" b="1" dirty="0">
                <a:solidFill>
                  <a:schemeClr val="accent6"/>
                </a:solidFill>
              </a:rPr>
              <a:t>:</a:t>
            </a:r>
            <a:r>
              <a:rPr lang="en-US" sz="2000" dirty="0">
                <a:solidFill>
                  <a:schemeClr val="accent6"/>
                </a:solidFill>
              </a:rPr>
              <a:t> Being that I don’t see, so many things are inspirational to me—the textures that I touch, like the bark of the trees, the sound of the wind across the plain, recordings of opera, sound coming from a distance, like a train whistle. </a:t>
            </a:r>
            <a:endParaRPr lang="en-US" sz="2000" dirty="0" smtClean="0">
              <a:solidFill>
                <a:schemeClr val="accent6"/>
              </a:solidFill>
            </a:endParaRPr>
          </a:p>
          <a:p>
            <a:pPr marL="0" indent="0">
              <a:buNone/>
            </a:pPr>
            <a:endParaRPr lang="en-US" sz="2000" dirty="0" smtClean="0">
              <a:solidFill>
                <a:schemeClr val="accent6"/>
              </a:solidFill>
            </a:endParaRPr>
          </a:p>
          <a:p>
            <a:pPr marL="0" indent="0">
              <a:buNone/>
            </a:pPr>
            <a:r>
              <a:rPr lang="en-US" sz="2000" dirty="0" smtClean="0">
                <a:solidFill>
                  <a:schemeClr val="accent6"/>
                </a:solidFill>
              </a:rPr>
              <a:t>Sounds </a:t>
            </a:r>
            <a:r>
              <a:rPr lang="en-US" sz="2000" dirty="0">
                <a:solidFill>
                  <a:schemeClr val="accent6"/>
                </a:solidFill>
              </a:rPr>
              <a:t>from a distance, especially, just rip out images in my mind.  I see my mind like a pomegranate.  All of a sudden, something just breaks it, something as simple as a train whistle or the sound of an owl.  </a:t>
            </a:r>
            <a:endParaRPr lang="en-US" sz="2000" dirty="0" smtClean="0">
              <a:solidFill>
                <a:schemeClr val="accent6"/>
              </a:solidFill>
            </a:endParaRPr>
          </a:p>
          <a:p>
            <a:pPr marL="0" indent="0">
              <a:buNone/>
            </a:pPr>
            <a:endParaRPr lang="en-US" sz="2000" dirty="0" smtClean="0">
              <a:solidFill>
                <a:schemeClr val="accent6"/>
              </a:solidFill>
            </a:endParaRPr>
          </a:p>
          <a:p>
            <a:pPr marL="0" indent="0">
              <a:buNone/>
            </a:pPr>
            <a:r>
              <a:rPr lang="en-US" sz="2000" dirty="0" smtClean="0">
                <a:solidFill>
                  <a:schemeClr val="accent6"/>
                </a:solidFill>
              </a:rPr>
              <a:t>That </a:t>
            </a:r>
            <a:r>
              <a:rPr lang="en-US" sz="2000" dirty="0">
                <a:solidFill>
                  <a:schemeClr val="accent6"/>
                </a:solidFill>
              </a:rPr>
              <a:t>alone is enough </a:t>
            </a:r>
            <a:r>
              <a:rPr lang="en-US" sz="2000" dirty="0" smtClean="0">
                <a:solidFill>
                  <a:schemeClr val="accent6"/>
                </a:solidFill>
              </a:rPr>
              <a:t>to break </a:t>
            </a:r>
            <a:r>
              <a:rPr lang="en-US" sz="2000" dirty="0">
                <a:solidFill>
                  <a:schemeClr val="accent6"/>
                </a:solidFill>
              </a:rPr>
              <a:t>open the pomegranate in my head and all these seeds come spilling out. It inspires me to write something or to imagine a picture.  My mind is always moving, like a live movie on a daily basis.</a:t>
            </a:r>
          </a:p>
        </p:txBody>
      </p:sp>
      <p:sp>
        <p:nvSpPr>
          <p:cNvPr id="5" name="TextBox 4"/>
          <p:cNvSpPr txBox="1"/>
          <p:nvPr/>
        </p:nvSpPr>
        <p:spPr>
          <a:xfrm>
            <a:off x="6541895" y="509752"/>
            <a:ext cx="4945255" cy="984885"/>
          </a:xfrm>
          <a:prstGeom prst="rect">
            <a:avLst/>
          </a:prstGeom>
          <a:noFill/>
        </p:spPr>
        <p:txBody>
          <a:bodyPr wrap="square" rtlCol="0">
            <a:spAutoFit/>
          </a:bodyPr>
          <a:lstStyle/>
          <a:p>
            <a:r>
              <a:rPr lang="en-US" sz="4000" b="1" dirty="0">
                <a:solidFill>
                  <a:schemeClr val="accent1"/>
                </a:solidFill>
              </a:rPr>
              <a:t>What inspires you?</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9923" y="1500811"/>
            <a:ext cx="3517227" cy="4915891"/>
          </a:xfrm>
          <a:prstGeom prst="rect">
            <a:avLst/>
          </a:prstGeom>
        </p:spPr>
      </p:pic>
    </p:spTree>
    <p:extLst>
      <p:ext uri="{BB962C8B-B14F-4D97-AF65-F5344CB8AC3E}">
        <p14:creationId xmlns:p14="http://schemas.microsoft.com/office/powerpoint/2010/main" val="9130360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34601" y="1979273"/>
            <a:ext cx="10114059" cy="2568873"/>
          </a:xfrm>
        </p:spPr>
        <p:txBody>
          <a:bodyPr>
            <a:noAutofit/>
          </a:bodyPr>
          <a:lstStyle/>
          <a:p>
            <a:r>
              <a:rPr lang="en-US" sz="3600" cap="none" dirty="0">
                <a:solidFill>
                  <a:schemeClr val="accent3"/>
                </a:solidFill>
              </a:rPr>
              <a:t>If you see Estelle speaking or performing, or join her at a business meeting of the VSA Tennessee Board of Directors, you quickly realize that she has a great sense of humor. </a:t>
            </a:r>
            <a:r>
              <a:rPr lang="en-US" sz="3600" cap="none" dirty="0" smtClean="0">
                <a:solidFill>
                  <a:schemeClr val="accent3"/>
                </a:solidFill>
              </a:rPr>
              <a:t/>
            </a:r>
            <a:br>
              <a:rPr lang="en-US" sz="3600" cap="none" dirty="0" smtClean="0">
                <a:solidFill>
                  <a:schemeClr val="accent3"/>
                </a:solidFill>
              </a:rPr>
            </a:br>
            <a:r>
              <a:rPr lang="en-US" sz="3600" cap="none" dirty="0">
                <a:solidFill>
                  <a:schemeClr val="accent3"/>
                </a:solidFill>
              </a:rPr>
              <a:t/>
            </a:r>
            <a:br>
              <a:rPr lang="en-US" sz="3600" cap="none" dirty="0">
                <a:solidFill>
                  <a:schemeClr val="accent3"/>
                </a:solidFill>
              </a:rPr>
            </a:br>
            <a:r>
              <a:rPr lang="en-US" sz="3600" b="1" cap="none" dirty="0" smtClean="0">
                <a:solidFill>
                  <a:schemeClr val="accent3"/>
                </a:solidFill>
              </a:rPr>
              <a:t>Why </a:t>
            </a:r>
            <a:r>
              <a:rPr lang="en-US" sz="3600" b="1" cap="none" dirty="0">
                <a:solidFill>
                  <a:schemeClr val="accent3"/>
                </a:solidFill>
              </a:rPr>
              <a:t>is humor so important to you?</a:t>
            </a:r>
          </a:p>
        </p:txBody>
      </p:sp>
      <p:sp>
        <p:nvSpPr>
          <p:cNvPr id="2" name="Slide Number Placeholder 1"/>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587410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94360" y="1602232"/>
            <a:ext cx="10991088" cy="1396999"/>
          </a:xfrm>
        </p:spPr>
        <p:txBody>
          <a:bodyPr>
            <a:noAutofit/>
          </a:bodyPr>
          <a:lstStyle/>
          <a:p>
            <a:pPr algn="ctr"/>
            <a:r>
              <a:rPr lang="en-US" sz="3600" dirty="0" smtClean="0">
                <a:solidFill>
                  <a:srgbClr val="00B0F0"/>
                </a:solidFill>
              </a:rPr>
              <a:t>A Guide to Career Development Opportunities for Visual and Performing Artists with Disabilities</a:t>
            </a:r>
          </a:p>
          <a:p>
            <a:pPr algn="ctr"/>
            <a:endParaRPr lang="en-US" sz="1600" dirty="0">
              <a:solidFill>
                <a:srgbClr val="00B0F0"/>
              </a:solidFill>
            </a:endParaRPr>
          </a:p>
          <a:p>
            <a:pPr algn="ctr"/>
            <a:r>
              <a:rPr lang="en-US" sz="2400" dirty="0" smtClean="0">
                <a:solidFill>
                  <a:srgbClr val="00B0F0"/>
                </a:solidFill>
              </a:rPr>
              <a:t>from</a:t>
            </a:r>
            <a:endParaRPr lang="en-US" sz="2400" dirty="0">
              <a:solidFill>
                <a:srgbClr val="00B0F0"/>
              </a:solidFill>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t>3</a:t>
            </a:fld>
            <a:endParaRPr lang="en-US" dirty="0"/>
          </a:p>
        </p:txBody>
      </p:sp>
      <p:pic>
        <p:nvPicPr>
          <p:cNvPr id="4" name="Picture 3" descr="cahiging lives logo1">
            <a:hlinkClick r:id="rId2"/>
          </p:cNvPr>
          <p:cNvPicPr/>
          <p:nvPr/>
        </p:nvPicPr>
        <p:blipFill>
          <a:blip r:embed="rId3" cstate="print"/>
          <a:srcRect/>
          <a:stretch>
            <a:fillRect/>
          </a:stretch>
        </p:blipFill>
        <p:spPr bwMode="auto">
          <a:xfrm>
            <a:off x="2365917" y="3508108"/>
            <a:ext cx="4016595" cy="1502803"/>
          </a:xfrm>
          <a:prstGeom prst="rect">
            <a:avLst/>
          </a:prstGeom>
          <a:noFill/>
          <a:ln w="9525">
            <a:noFill/>
            <a:miter lim="800000"/>
            <a:headEnd/>
            <a:tailEnd/>
          </a:ln>
        </p:spPr>
      </p:pic>
      <p:pic>
        <p:nvPicPr>
          <p:cNvPr id="7" name="Picture 6" descr="C:\Users\lward\AppData\Local\Microsoft\Windows\Temporary Internet Files\Content.Outlook\9EW6LYAZ\vsa_tennessee_final_red.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4107" y="3508109"/>
            <a:ext cx="2006973" cy="1502803"/>
          </a:xfrm>
          <a:prstGeom prst="rect">
            <a:avLst/>
          </a:prstGeom>
          <a:noFill/>
          <a:ln>
            <a:noFill/>
          </a:ln>
        </p:spPr>
      </p:pic>
    </p:spTree>
    <p:extLst>
      <p:ext uri="{BB962C8B-B14F-4D97-AF65-F5344CB8AC3E}">
        <p14:creationId xmlns:p14="http://schemas.microsoft.com/office/powerpoint/2010/main" val="3628481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533547"/>
            <a:ext cx="2743200" cy="365125"/>
          </a:xfrm>
        </p:spPr>
        <p:txBody>
          <a:bodyPr/>
          <a:lstStyle/>
          <a:p>
            <a:fld id="{6D22F896-40B5-4ADD-8801-0D06FADFA095}" type="slidenum">
              <a:rPr lang="en-US" smtClean="0"/>
              <a:t>30</a:t>
            </a:fld>
            <a:endParaRPr lang="en-US" dirty="0"/>
          </a:p>
        </p:txBody>
      </p:sp>
      <p:sp>
        <p:nvSpPr>
          <p:cNvPr id="3" name="Content Placeholder 2"/>
          <p:cNvSpPr>
            <a:spLocks noGrp="1"/>
          </p:cNvSpPr>
          <p:nvPr>
            <p:ph idx="4294967295"/>
          </p:nvPr>
        </p:nvSpPr>
        <p:spPr>
          <a:xfrm>
            <a:off x="4146550" y="1789113"/>
            <a:ext cx="8045450" cy="4552950"/>
          </a:xfrm>
        </p:spPr>
        <p:txBody>
          <a:bodyPr>
            <a:noAutofit/>
          </a:bodyPr>
          <a:lstStyle/>
          <a:p>
            <a:pPr marL="0" indent="0">
              <a:buNone/>
            </a:pPr>
            <a:r>
              <a:rPr lang="en-US" sz="2400" b="1" dirty="0" smtClean="0">
                <a:solidFill>
                  <a:schemeClr val="accent1"/>
                </a:solidFill>
              </a:rPr>
              <a:t>Estelle</a:t>
            </a:r>
            <a:r>
              <a:rPr lang="en-US" sz="2400" b="1" dirty="0">
                <a:solidFill>
                  <a:schemeClr val="accent1"/>
                </a:solidFill>
              </a:rPr>
              <a:t>:</a:t>
            </a:r>
            <a:r>
              <a:rPr lang="en-US" sz="2400" dirty="0">
                <a:solidFill>
                  <a:schemeClr val="accent1"/>
                </a:solidFill>
              </a:rPr>
              <a:t> A sense of humor is an important issue in the life of a disabled person because, I think, you learn that laughter takes you out of yourself and makes you look at yourself in a different way. </a:t>
            </a:r>
            <a:endParaRPr lang="en-US" sz="2400" dirty="0" smtClean="0">
              <a:solidFill>
                <a:schemeClr val="accent1"/>
              </a:solidFill>
            </a:endParaRPr>
          </a:p>
          <a:p>
            <a:pPr marL="0" indent="0">
              <a:buNone/>
            </a:pPr>
            <a:endParaRPr lang="en-US" sz="2400" dirty="0" smtClean="0">
              <a:solidFill>
                <a:schemeClr val="accent6"/>
              </a:solidFill>
            </a:endParaRPr>
          </a:p>
          <a:p>
            <a:pPr marL="0" indent="0">
              <a:buNone/>
            </a:pPr>
            <a:r>
              <a:rPr lang="en-US" sz="2400" dirty="0" smtClean="0">
                <a:solidFill>
                  <a:schemeClr val="accent6"/>
                </a:solidFill>
              </a:rPr>
              <a:t>One </a:t>
            </a:r>
            <a:r>
              <a:rPr lang="en-US" sz="2400" dirty="0">
                <a:solidFill>
                  <a:schemeClr val="accent6"/>
                </a:solidFill>
              </a:rPr>
              <a:t>of my performances, </a:t>
            </a:r>
            <a:r>
              <a:rPr lang="en-US" sz="2400" i="1" dirty="0">
                <a:solidFill>
                  <a:schemeClr val="accent6"/>
                </a:solidFill>
              </a:rPr>
              <a:t>Blind People Shouldn’t Vacuum</a:t>
            </a:r>
            <a:r>
              <a:rPr lang="en-US" sz="2400" dirty="0">
                <a:solidFill>
                  <a:schemeClr val="accent6"/>
                </a:solidFill>
              </a:rPr>
              <a:t>, is a comedy.  I’m laughing at myself and others laugh with me when they see it.  To ridicule means to expose something to laughter.  If you expose your disability to laughter it is like exposing a plant or a seed to light and that plant grows and flourishes</a:t>
            </a:r>
            <a:r>
              <a:rPr lang="en-US" sz="2400" dirty="0" smtClean="0">
                <a:solidFill>
                  <a:schemeClr val="accent6"/>
                </a:solidFill>
              </a:rPr>
              <a:t>.</a:t>
            </a:r>
            <a:endParaRPr lang="en-US" sz="2400" dirty="0">
              <a:solidFill>
                <a:schemeClr val="accent6"/>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19" y="1789043"/>
            <a:ext cx="3257550" cy="4552950"/>
          </a:xfrm>
          <a:prstGeom prst="rect">
            <a:avLst/>
          </a:prstGeom>
        </p:spPr>
      </p:pic>
    </p:spTree>
    <p:extLst>
      <p:ext uri="{BB962C8B-B14F-4D97-AF65-F5344CB8AC3E}">
        <p14:creationId xmlns:p14="http://schemas.microsoft.com/office/powerpoint/2010/main" val="26558526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533547"/>
            <a:ext cx="2743200" cy="365125"/>
          </a:xfrm>
        </p:spPr>
        <p:txBody>
          <a:bodyPr/>
          <a:lstStyle/>
          <a:p>
            <a:fld id="{6D22F896-40B5-4ADD-8801-0D06FADFA095}" type="slidenum">
              <a:rPr lang="en-US" smtClean="0"/>
              <a:t>31</a:t>
            </a:fld>
            <a:endParaRPr lang="en-US" dirty="0"/>
          </a:p>
        </p:txBody>
      </p:sp>
      <p:sp>
        <p:nvSpPr>
          <p:cNvPr id="3" name="Content Placeholder 2"/>
          <p:cNvSpPr>
            <a:spLocks noGrp="1"/>
          </p:cNvSpPr>
          <p:nvPr>
            <p:ph idx="4294967295"/>
          </p:nvPr>
        </p:nvSpPr>
        <p:spPr>
          <a:xfrm>
            <a:off x="0" y="1789113"/>
            <a:ext cx="11680825" cy="4552950"/>
          </a:xfrm>
        </p:spPr>
        <p:txBody>
          <a:bodyPr>
            <a:noAutofit/>
          </a:bodyPr>
          <a:lstStyle/>
          <a:p>
            <a:pPr marL="0" indent="0">
              <a:buNone/>
            </a:pPr>
            <a:r>
              <a:rPr lang="en-US" sz="2400" dirty="0">
                <a:solidFill>
                  <a:schemeClr val="accent1"/>
                </a:solidFill>
              </a:rPr>
              <a:t>Laughter makes you strong. It gives you the confidence that you need as an individual with a disability.  In fact, “Living in the Light of Laughter” is the title of one of my speeches. If you have any disability—say your hands shake and you’re afraid to take a cup of tea for fear that you’ll spill it—don’t be afraid. Go for it.  You might spill and if it happens, break up and laugh.  </a:t>
            </a:r>
          </a:p>
          <a:p>
            <a:pPr marL="0" indent="0">
              <a:buNone/>
            </a:pPr>
            <a:endParaRPr lang="en-US" sz="2400" dirty="0" smtClean="0">
              <a:solidFill>
                <a:schemeClr val="accent6"/>
              </a:solidFill>
            </a:endParaRPr>
          </a:p>
          <a:p>
            <a:pPr marL="0" indent="0">
              <a:buNone/>
            </a:pPr>
            <a:r>
              <a:rPr lang="en-US" sz="2400" dirty="0" smtClean="0">
                <a:solidFill>
                  <a:schemeClr val="accent6"/>
                </a:solidFill>
              </a:rPr>
              <a:t>If </a:t>
            </a:r>
            <a:r>
              <a:rPr lang="en-US" sz="2400" dirty="0">
                <a:solidFill>
                  <a:schemeClr val="accent6"/>
                </a:solidFill>
              </a:rPr>
              <a:t>people see how you handle the situation and see that you are comfortable, they too are going to be </a:t>
            </a:r>
            <a:r>
              <a:rPr lang="en-US" sz="2400" dirty="0" smtClean="0">
                <a:solidFill>
                  <a:schemeClr val="accent6"/>
                </a:solidFill>
              </a:rPr>
              <a:t>comfortable.  </a:t>
            </a:r>
            <a:r>
              <a:rPr lang="en-US" sz="2400" dirty="0">
                <a:solidFill>
                  <a:schemeClr val="accent6"/>
                </a:solidFill>
              </a:rPr>
              <a:t>So often, others don’t know how to handle people with disabilities and a sense of humor helps them to be more comfortable.  That has helped me through all of my life.  Even in a business meeting, I’ve never come across a situation where you cannot have a little laughter or evoke a little laughter. Life is hard enough. Laughter gets you through it.  Humor gives you a different dimension and perspective.  Don’t sweat the small stuff.</a:t>
            </a:r>
          </a:p>
        </p:txBody>
      </p:sp>
    </p:spTree>
    <p:extLst>
      <p:ext uri="{BB962C8B-B14F-4D97-AF65-F5344CB8AC3E}">
        <p14:creationId xmlns:p14="http://schemas.microsoft.com/office/powerpoint/2010/main" val="4064707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677725" y="1319917"/>
            <a:ext cx="10066352" cy="2664130"/>
          </a:xfrm>
        </p:spPr>
        <p:txBody>
          <a:bodyPr>
            <a:noAutofit/>
          </a:bodyPr>
          <a:lstStyle/>
          <a:p>
            <a:r>
              <a:rPr lang="en-US" sz="3200" dirty="0">
                <a:solidFill>
                  <a:schemeClr val="accent5"/>
                </a:solidFill>
              </a:rPr>
              <a:t>You appear to enjoy athletic pursuits like skiing, hiking and horseback riding, along with knitting, ballroom dancing, reading and much more in addition to your work as an artist.  </a:t>
            </a:r>
          </a:p>
          <a:p>
            <a:endParaRPr lang="en-US" sz="1800" b="1" dirty="0" smtClean="0">
              <a:solidFill>
                <a:schemeClr val="accent5"/>
              </a:solidFill>
            </a:endParaRPr>
          </a:p>
          <a:p>
            <a:r>
              <a:rPr lang="en-US" sz="3200" b="1" dirty="0" smtClean="0">
                <a:solidFill>
                  <a:schemeClr val="accent5"/>
                </a:solidFill>
              </a:rPr>
              <a:t>Do </a:t>
            </a:r>
            <a:r>
              <a:rPr lang="en-US" sz="3200" b="1" dirty="0">
                <a:solidFill>
                  <a:schemeClr val="accent5"/>
                </a:solidFill>
              </a:rPr>
              <a:t>you have advice for aspiring artists on how to create balance in their lives, on how to just enjoy life outside of their artistic pursuits? </a:t>
            </a:r>
            <a:endParaRPr lang="en-US" sz="3200" dirty="0">
              <a:solidFill>
                <a:schemeClr val="accent5"/>
              </a:solidFill>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26917067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533547"/>
            <a:ext cx="2743200" cy="365125"/>
          </a:xfrm>
        </p:spPr>
        <p:txBody>
          <a:bodyPr/>
          <a:lstStyle/>
          <a:p>
            <a:fld id="{6D22F896-40B5-4ADD-8801-0D06FADFA095}" type="slidenum">
              <a:rPr lang="en-US" smtClean="0"/>
              <a:t>33</a:t>
            </a:fld>
            <a:endParaRPr lang="en-US" dirty="0"/>
          </a:p>
        </p:txBody>
      </p:sp>
      <p:sp>
        <p:nvSpPr>
          <p:cNvPr id="5" name="TextBox 4"/>
          <p:cNvSpPr txBox="1"/>
          <p:nvPr/>
        </p:nvSpPr>
        <p:spPr>
          <a:xfrm>
            <a:off x="4332732" y="2213627"/>
            <a:ext cx="7104994" cy="4154984"/>
          </a:xfrm>
          <a:prstGeom prst="rect">
            <a:avLst/>
          </a:prstGeom>
          <a:noFill/>
        </p:spPr>
        <p:txBody>
          <a:bodyPr wrap="square" rtlCol="0">
            <a:spAutoFit/>
          </a:bodyPr>
          <a:lstStyle/>
          <a:p>
            <a:r>
              <a:rPr lang="en-US" sz="2400" dirty="0">
                <a:solidFill>
                  <a:schemeClr val="accent3"/>
                </a:solidFill>
              </a:rPr>
              <a:t>That I think is one of the hard questions. How do you maintain balance in your life as an artist?  Whether you are painting, making a pot, or writing a play you can go for hours and not be aware of how much time has passed. </a:t>
            </a:r>
            <a:endParaRPr lang="en-US" sz="2400" dirty="0" smtClean="0">
              <a:solidFill>
                <a:schemeClr val="accent3"/>
              </a:solidFill>
            </a:endParaRPr>
          </a:p>
          <a:p>
            <a:endParaRPr lang="en-US" sz="2400" dirty="0">
              <a:solidFill>
                <a:schemeClr val="accent3"/>
              </a:solidFill>
            </a:endParaRPr>
          </a:p>
          <a:p>
            <a:r>
              <a:rPr lang="en-US" sz="2400" dirty="0" smtClean="0">
                <a:solidFill>
                  <a:schemeClr val="accent3"/>
                </a:solidFill>
              </a:rPr>
              <a:t>You </a:t>
            </a:r>
            <a:r>
              <a:rPr lang="en-US" sz="2400" dirty="0">
                <a:solidFill>
                  <a:schemeClr val="accent3"/>
                </a:solidFill>
              </a:rPr>
              <a:t>are in what I call “the flow,” your own wonderful creative place, like a dream state. You have to make yourself break away from that.  What I try to do is to set a time when I will go outside, maybe to water the plants.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835" y="2396293"/>
            <a:ext cx="3653440" cy="2740080"/>
          </a:xfrm>
          <a:prstGeom prst="rect">
            <a:avLst/>
          </a:prstGeom>
        </p:spPr>
      </p:pic>
    </p:spTree>
    <p:extLst>
      <p:ext uri="{BB962C8B-B14F-4D97-AF65-F5344CB8AC3E}">
        <p14:creationId xmlns:p14="http://schemas.microsoft.com/office/powerpoint/2010/main" val="152782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3593990"/>
            <a:ext cx="10820400" cy="2624695"/>
          </a:xfrm>
        </p:spPr>
        <p:txBody>
          <a:bodyPr>
            <a:normAutofit/>
          </a:bodyPr>
          <a:lstStyle/>
          <a:p>
            <a:pPr marL="0" indent="0">
              <a:buNone/>
            </a:pPr>
            <a:r>
              <a:rPr lang="en-US" sz="2400" dirty="0">
                <a:solidFill>
                  <a:schemeClr val="accent1"/>
                </a:solidFill>
              </a:rPr>
              <a:t>I also believe it’s important to communicate with people, to spend time with others, with friends, because that strengthens what you have been doing. You have to do something away from your smart </a:t>
            </a:r>
            <a:r>
              <a:rPr lang="en-US" sz="2400" dirty="0" smtClean="0">
                <a:solidFill>
                  <a:schemeClr val="accent1"/>
                </a:solidFill>
              </a:rPr>
              <a:t>phone - something </a:t>
            </a:r>
            <a:r>
              <a:rPr lang="en-US" sz="2400" dirty="0">
                <a:solidFill>
                  <a:schemeClr val="accent1"/>
                </a:solidFill>
              </a:rPr>
              <a:t>that is more inspiring, more stimulating and more thought-provoking.  You absolutely have to make yourself take time to spend with other people. It’s a discipline, important to balance in your life.</a:t>
            </a:r>
            <a:endParaRPr lang="en-US" sz="2400" dirty="0"/>
          </a:p>
        </p:txBody>
      </p:sp>
      <p:sp>
        <p:nvSpPr>
          <p:cNvPr id="3" name="Slide Number Placeholder 2"/>
          <p:cNvSpPr>
            <a:spLocks noGrp="1"/>
          </p:cNvSpPr>
          <p:nvPr>
            <p:ph type="sldNum" sz="quarter" idx="12"/>
          </p:nvPr>
        </p:nvSpPr>
        <p:spPr/>
        <p:txBody>
          <a:bodyPr/>
          <a:lstStyle/>
          <a:p>
            <a:fld id="{6D22F896-40B5-4ADD-8801-0D06FADFA095}" type="slidenum">
              <a:rPr lang="en-US" smtClean="0"/>
              <a:t>34</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2972" y="511834"/>
            <a:ext cx="3653440" cy="2740080"/>
          </a:xfrm>
          <a:prstGeom prst="rect">
            <a:avLst/>
          </a:prstGeom>
        </p:spPr>
      </p:pic>
    </p:spTree>
    <p:extLst>
      <p:ext uri="{BB962C8B-B14F-4D97-AF65-F5344CB8AC3E}">
        <p14:creationId xmlns:p14="http://schemas.microsoft.com/office/powerpoint/2010/main" val="14632902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90246" y="1613428"/>
            <a:ext cx="9448800" cy="2846963"/>
          </a:xfrm>
        </p:spPr>
        <p:txBody>
          <a:bodyPr>
            <a:normAutofit fontScale="90000"/>
          </a:bodyPr>
          <a:lstStyle/>
          <a:p>
            <a:pPr algn="l"/>
            <a:r>
              <a:rPr lang="en-US" sz="3600" cap="none" dirty="0">
                <a:solidFill>
                  <a:schemeClr val="accent5"/>
                </a:solidFill>
              </a:rPr>
              <a:t>You impart valuable, universal lessons in your stories, performances, speeches and your book </a:t>
            </a:r>
            <a:r>
              <a:rPr lang="en-US" sz="3600" i="1" cap="none" dirty="0">
                <a:solidFill>
                  <a:schemeClr val="accent5"/>
                </a:solidFill>
              </a:rPr>
              <a:t>See The Ocean</a:t>
            </a:r>
            <a:r>
              <a:rPr lang="en-US" sz="3600" cap="none" dirty="0">
                <a:solidFill>
                  <a:schemeClr val="accent5"/>
                </a:solidFill>
              </a:rPr>
              <a:t>. </a:t>
            </a:r>
            <a:r>
              <a:rPr lang="en-US" sz="3600" i="1" cap="none" dirty="0" smtClean="0">
                <a:solidFill>
                  <a:schemeClr val="accent5"/>
                </a:solidFill>
              </a:rPr>
              <a:t/>
            </a:r>
            <a:br>
              <a:rPr lang="en-US" sz="3600" i="1" cap="none" dirty="0" smtClean="0">
                <a:solidFill>
                  <a:schemeClr val="accent5"/>
                </a:solidFill>
              </a:rPr>
            </a:br>
            <a:r>
              <a:rPr lang="en-US" sz="3600" b="1" i="1" cap="none" dirty="0">
                <a:solidFill>
                  <a:schemeClr val="accent5"/>
                </a:solidFill>
              </a:rPr>
              <a:t/>
            </a:r>
            <a:br>
              <a:rPr lang="en-US" sz="3600" b="1" i="1" cap="none" dirty="0">
                <a:solidFill>
                  <a:schemeClr val="accent5"/>
                </a:solidFill>
              </a:rPr>
            </a:br>
            <a:r>
              <a:rPr lang="en-US" sz="3600" b="1" cap="none" dirty="0" smtClean="0">
                <a:solidFill>
                  <a:schemeClr val="accent5"/>
                </a:solidFill>
              </a:rPr>
              <a:t>Why </a:t>
            </a:r>
            <a:r>
              <a:rPr lang="en-US" sz="3600" b="1" cap="none" dirty="0">
                <a:solidFill>
                  <a:schemeClr val="accent5"/>
                </a:solidFill>
              </a:rPr>
              <a:t>are the meaning and messages of your stories important to you</a:t>
            </a:r>
            <a:r>
              <a:rPr lang="en-US" sz="3600" b="1" cap="none" dirty="0" smtClean="0">
                <a:solidFill>
                  <a:schemeClr val="accent5"/>
                </a:solidFill>
              </a:rPr>
              <a:t>?</a:t>
            </a:r>
            <a:endParaRPr lang="en-US" sz="3600" dirty="0">
              <a:solidFill>
                <a:schemeClr val="accent5"/>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10599501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533547"/>
            <a:ext cx="2743200" cy="365125"/>
          </a:xfrm>
        </p:spPr>
        <p:txBody>
          <a:bodyPr/>
          <a:lstStyle/>
          <a:p>
            <a:fld id="{6D22F896-40B5-4ADD-8801-0D06FADFA095}" type="slidenum">
              <a:rPr lang="en-US" smtClean="0"/>
              <a:t>36</a:t>
            </a:fld>
            <a:endParaRPr lang="en-US" dirty="0"/>
          </a:p>
        </p:txBody>
      </p:sp>
      <p:sp>
        <p:nvSpPr>
          <p:cNvPr id="5" name="TextBox 4"/>
          <p:cNvSpPr txBox="1"/>
          <p:nvPr/>
        </p:nvSpPr>
        <p:spPr>
          <a:xfrm>
            <a:off x="315313" y="1565476"/>
            <a:ext cx="7510249" cy="4801314"/>
          </a:xfrm>
          <a:prstGeom prst="rect">
            <a:avLst/>
          </a:prstGeom>
          <a:noFill/>
        </p:spPr>
        <p:txBody>
          <a:bodyPr wrap="square" rtlCol="0">
            <a:spAutoFit/>
          </a:bodyPr>
          <a:lstStyle/>
          <a:p>
            <a:r>
              <a:rPr lang="en-US" sz="2400" b="1" dirty="0">
                <a:solidFill>
                  <a:schemeClr val="accent6"/>
                </a:solidFill>
              </a:rPr>
              <a:t>Estelle</a:t>
            </a:r>
            <a:r>
              <a:rPr lang="en-US" sz="2400" dirty="0">
                <a:solidFill>
                  <a:schemeClr val="accent6"/>
                </a:solidFill>
              </a:rPr>
              <a:t>: Actually, I never think about imparting a lesson. I suppose, first of all, it’s a lesson for myself, a lesson for my soul and my heart. It just happens.  </a:t>
            </a:r>
          </a:p>
          <a:p>
            <a:r>
              <a:rPr lang="en-US" sz="2400" dirty="0">
                <a:solidFill>
                  <a:schemeClr val="accent6"/>
                </a:solidFill>
              </a:rPr>
              <a:t> </a:t>
            </a:r>
          </a:p>
          <a:p>
            <a:r>
              <a:rPr lang="en-US" sz="2400" dirty="0">
                <a:solidFill>
                  <a:schemeClr val="accent6"/>
                </a:solidFill>
              </a:rPr>
              <a:t>In one of my plays, </a:t>
            </a:r>
            <a:r>
              <a:rPr lang="en-US" sz="2400" i="1" dirty="0">
                <a:solidFill>
                  <a:schemeClr val="accent6"/>
                </a:solidFill>
              </a:rPr>
              <a:t>Vibrations of Laughter</a:t>
            </a:r>
            <a:r>
              <a:rPr lang="en-US" sz="2400" dirty="0">
                <a:solidFill>
                  <a:schemeClr val="accent6"/>
                </a:solidFill>
              </a:rPr>
              <a:t>, I play four different characters.  I start as an </a:t>
            </a:r>
            <a:r>
              <a:rPr lang="en-US" sz="2400" dirty="0" smtClean="0">
                <a:solidFill>
                  <a:schemeClr val="accent6"/>
                </a:solidFill>
              </a:rPr>
              <a:t>80-year-old </a:t>
            </a:r>
            <a:r>
              <a:rPr lang="en-US" sz="2400" dirty="0">
                <a:solidFill>
                  <a:schemeClr val="accent6"/>
                </a:solidFill>
              </a:rPr>
              <a:t>woman and end up at the Keller home as Annie Sullivan.  Helen was totally blind and deaf and could not talk, but I believe that Annie would have realized that laughter is important in a deaf-blind person’s life.  In the end, she taught Helen to laugh. </a:t>
            </a:r>
            <a:endParaRPr lang="en-US" sz="2400" dirty="0" smtClean="0">
              <a:solidFill>
                <a:schemeClr val="accent6"/>
              </a:solidFill>
            </a:endParaRP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8429" y="1565476"/>
            <a:ext cx="3653440" cy="2740080"/>
          </a:xfrm>
          <a:prstGeom prst="rect">
            <a:avLst/>
          </a:prstGeom>
        </p:spPr>
      </p:pic>
    </p:spTree>
    <p:extLst>
      <p:ext uri="{BB962C8B-B14F-4D97-AF65-F5344CB8AC3E}">
        <p14:creationId xmlns:p14="http://schemas.microsoft.com/office/powerpoint/2010/main" val="11406424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D22F896-40B5-4ADD-8801-0D06FADFA095}" type="slidenum">
              <a:rPr lang="en-US" smtClean="0"/>
              <a:t>37</a:t>
            </a:fld>
            <a:endParaRPr lang="en-US" dirty="0"/>
          </a:p>
        </p:txBody>
      </p:sp>
      <p:sp>
        <p:nvSpPr>
          <p:cNvPr id="4" name="TextBox 3"/>
          <p:cNvSpPr txBox="1"/>
          <p:nvPr/>
        </p:nvSpPr>
        <p:spPr>
          <a:xfrm>
            <a:off x="549773" y="1604658"/>
            <a:ext cx="5960442" cy="3816429"/>
          </a:xfrm>
          <a:prstGeom prst="rect">
            <a:avLst/>
          </a:prstGeom>
          <a:noFill/>
        </p:spPr>
        <p:txBody>
          <a:bodyPr wrap="square" rtlCol="0">
            <a:spAutoFit/>
          </a:bodyPr>
          <a:lstStyle/>
          <a:p>
            <a:r>
              <a:rPr lang="en-US" sz="2800" dirty="0">
                <a:solidFill>
                  <a:schemeClr val="accent3"/>
                </a:solidFill>
              </a:rPr>
              <a:t>When I still had some sight I worked in acting companies, Nashville Children’s Theatre and Tennessee Repertory Theatre.  I played Annie Sullivan in </a:t>
            </a:r>
            <a:r>
              <a:rPr lang="en-US" sz="2800" i="1" dirty="0">
                <a:solidFill>
                  <a:schemeClr val="accent3"/>
                </a:solidFill>
              </a:rPr>
              <a:t>The</a:t>
            </a:r>
            <a:r>
              <a:rPr lang="en-US" sz="2800" dirty="0">
                <a:solidFill>
                  <a:schemeClr val="accent3"/>
                </a:solidFill>
              </a:rPr>
              <a:t> </a:t>
            </a:r>
            <a:r>
              <a:rPr lang="en-US" sz="2800" i="1" dirty="0">
                <a:solidFill>
                  <a:schemeClr val="accent3"/>
                </a:solidFill>
              </a:rPr>
              <a:t>Miracle Worker</a:t>
            </a:r>
            <a:r>
              <a:rPr lang="en-US" sz="2800" dirty="0">
                <a:solidFill>
                  <a:schemeClr val="accent3"/>
                </a:solidFill>
              </a:rPr>
              <a:t> at NCT and went very deep into that remarkable woman.</a:t>
            </a:r>
          </a:p>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4129" y="1604658"/>
            <a:ext cx="4026099" cy="3019574"/>
          </a:xfrm>
          <a:prstGeom prst="rect">
            <a:avLst/>
          </a:prstGeom>
        </p:spPr>
      </p:pic>
    </p:spTree>
    <p:extLst>
      <p:ext uri="{BB962C8B-B14F-4D97-AF65-F5344CB8AC3E}">
        <p14:creationId xmlns:p14="http://schemas.microsoft.com/office/powerpoint/2010/main" val="3329501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03410" y="1435300"/>
            <a:ext cx="11000937" cy="2926079"/>
          </a:xfrm>
        </p:spPr>
        <p:txBody>
          <a:bodyPr>
            <a:normAutofit/>
          </a:bodyPr>
          <a:lstStyle/>
          <a:p>
            <a:r>
              <a:rPr lang="en-US" sz="2400" cap="none" dirty="0">
                <a:solidFill>
                  <a:schemeClr val="accent1"/>
                </a:solidFill>
              </a:rPr>
              <a:t>My first solo drama was </a:t>
            </a:r>
            <a:r>
              <a:rPr lang="en-US" sz="2400" i="1" cap="none" dirty="0">
                <a:solidFill>
                  <a:schemeClr val="accent1"/>
                </a:solidFill>
              </a:rPr>
              <a:t>Caged</a:t>
            </a:r>
            <a:r>
              <a:rPr lang="en-US" sz="2400" cap="none" dirty="0">
                <a:solidFill>
                  <a:schemeClr val="accent1"/>
                </a:solidFill>
              </a:rPr>
              <a:t>.  As it opens, I have come into a cage as </a:t>
            </a:r>
            <a:r>
              <a:rPr lang="en-US" sz="2400" cap="none" dirty="0" smtClean="0">
                <a:solidFill>
                  <a:schemeClr val="accent1"/>
                </a:solidFill>
              </a:rPr>
              <a:t>a disabled </a:t>
            </a:r>
            <a:r>
              <a:rPr lang="en-US" sz="2400" cap="none" dirty="0">
                <a:solidFill>
                  <a:schemeClr val="accent1"/>
                </a:solidFill>
              </a:rPr>
              <a:t>person and at the end of the play, I embrace my blindness and come out of the cage, to live fully as a person outside the cage, like a bird would be free.  An uncaged bird. That’s what I am. </a:t>
            </a:r>
            <a:br>
              <a:rPr lang="en-US" sz="2400" cap="none" dirty="0">
                <a:solidFill>
                  <a:schemeClr val="accent1"/>
                </a:solidFill>
              </a:rPr>
            </a:br>
            <a:r>
              <a:rPr lang="en-US" sz="2400" cap="none" dirty="0">
                <a:solidFill>
                  <a:schemeClr val="accent1"/>
                </a:solidFill>
              </a:rPr>
              <a:t> </a:t>
            </a:r>
            <a:br>
              <a:rPr lang="en-US" sz="2400" cap="none" dirty="0">
                <a:solidFill>
                  <a:schemeClr val="accent1"/>
                </a:solidFill>
              </a:rPr>
            </a:br>
            <a:r>
              <a:rPr lang="en-US" sz="2400" cap="none" dirty="0">
                <a:solidFill>
                  <a:schemeClr val="accent1"/>
                </a:solidFill>
              </a:rPr>
              <a:t>I do have to note that I have a very happy marriage. I’m naturally a happy person. I’m fortunate and lucky. There are not enough words in the English language to describe how blessed I feel on a daily basis</a:t>
            </a:r>
          </a:p>
        </p:txBody>
      </p:sp>
      <p:sp>
        <p:nvSpPr>
          <p:cNvPr id="2" name="Slide Number Placeholder 1"/>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6301003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55784" y="1975343"/>
            <a:ext cx="9448800" cy="1825096"/>
          </a:xfrm>
        </p:spPr>
        <p:txBody>
          <a:bodyPr>
            <a:normAutofit/>
          </a:bodyPr>
          <a:lstStyle/>
          <a:p>
            <a:pPr algn="l"/>
            <a:r>
              <a:rPr lang="en-US" sz="4000" b="1" cap="none" dirty="0">
                <a:solidFill>
                  <a:schemeClr val="accent5"/>
                </a:solidFill>
              </a:rPr>
              <a:t>What advice do you have for people, especially young people, who are exploring a career in the arts</a:t>
            </a:r>
            <a:r>
              <a:rPr lang="en-US" sz="4000" b="1" cap="none" dirty="0" smtClean="0">
                <a:solidFill>
                  <a:schemeClr val="accent5"/>
                </a:solidFill>
              </a:rPr>
              <a:t>?</a:t>
            </a:r>
            <a:endParaRPr lang="en-US" sz="4000" cap="none" dirty="0">
              <a:solidFill>
                <a:schemeClr val="accent5"/>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125521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1567543"/>
            <a:ext cx="9448800" cy="1097264"/>
          </a:xfrm>
        </p:spPr>
        <p:txBody>
          <a:bodyPr>
            <a:normAutofit/>
          </a:bodyPr>
          <a:lstStyle/>
          <a:p>
            <a:r>
              <a:rPr lang="en-US" sz="7200" dirty="0" smtClean="0">
                <a:solidFill>
                  <a:schemeClr val="accent3">
                    <a:lumMod val="60000"/>
                    <a:lumOff val="40000"/>
                  </a:schemeClr>
                </a:solidFill>
              </a:rPr>
              <a:t>WEBINAR TWO</a:t>
            </a:r>
            <a:endParaRPr lang="en-US" sz="7200" dirty="0">
              <a:solidFill>
                <a:schemeClr val="accent3">
                  <a:lumMod val="60000"/>
                  <a:lumOff val="40000"/>
                </a:schemeClr>
              </a:solidFill>
            </a:endParaRPr>
          </a:p>
        </p:txBody>
      </p:sp>
      <p:sp>
        <p:nvSpPr>
          <p:cNvPr id="5" name="Text Placeholder 4"/>
          <p:cNvSpPr>
            <a:spLocks noGrp="1"/>
          </p:cNvSpPr>
          <p:nvPr>
            <p:ph type="subTitle" idx="1"/>
          </p:nvPr>
        </p:nvSpPr>
        <p:spPr>
          <a:xfrm>
            <a:off x="1371600" y="3000709"/>
            <a:ext cx="9448800" cy="1664597"/>
          </a:xfrm>
        </p:spPr>
        <p:txBody>
          <a:bodyPr>
            <a:noAutofit/>
          </a:bodyPr>
          <a:lstStyle/>
          <a:p>
            <a:pPr>
              <a:lnSpc>
                <a:spcPct val="110000"/>
              </a:lnSpc>
            </a:pPr>
            <a:r>
              <a:rPr lang="en-US" sz="4800" dirty="0" smtClean="0">
                <a:solidFill>
                  <a:srgbClr val="7030A0"/>
                </a:solidFill>
              </a:rPr>
              <a:t>Exploring</a:t>
            </a:r>
          </a:p>
          <a:p>
            <a:pPr>
              <a:lnSpc>
                <a:spcPct val="110000"/>
              </a:lnSpc>
            </a:pPr>
            <a:r>
              <a:rPr lang="en-US" sz="4800" dirty="0" smtClean="0">
                <a:solidFill>
                  <a:srgbClr val="7030A0"/>
                </a:solidFill>
              </a:rPr>
              <a:t>Career Possibilities</a:t>
            </a:r>
            <a:endParaRPr lang="en-US" sz="4800" dirty="0">
              <a:solidFill>
                <a:srgbClr val="7030A0"/>
              </a:solidFill>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5547137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40</a:t>
            </a:fld>
            <a:endParaRPr lang="en-US" dirty="0"/>
          </a:p>
        </p:txBody>
      </p:sp>
      <p:sp>
        <p:nvSpPr>
          <p:cNvPr id="4" name="TextBox 3"/>
          <p:cNvSpPr txBox="1"/>
          <p:nvPr/>
        </p:nvSpPr>
        <p:spPr>
          <a:xfrm>
            <a:off x="4493034" y="1315097"/>
            <a:ext cx="7399529" cy="5539978"/>
          </a:xfrm>
          <a:prstGeom prst="rect">
            <a:avLst/>
          </a:prstGeom>
          <a:noFill/>
        </p:spPr>
        <p:txBody>
          <a:bodyPr wrap="square" rtlCol="0">
            <a:spAutoFit/>
          </a:bodyPr>
          <a:lstStyle/>
          <a:p>
            <a:r>
              <a:rPr lang="en-US" sz="2400" b="1" dirty="0">
                <a:solidFill>
                  <a:schemeClr val="accent6"/>
                </a:solidFill>
              </a:rPr>
              <a:t>Estelle:</a:t>
            </a:r>
            <a:r>
              <a:rPr lang="en-US" sz="2400" dirty="0">
                <a:solidFill>
                  <a:schemeClr val="accent6"/>
                </a:solidFill>
              </a:rPr>
              <a:t> First and </a:t>
            </a:r>
            <a:r>
              <a:rPr lang="en-US" sz="2400" dirty="0" smtClean="0">
                <a:solidFill>
                  <a:schemeClr val="accent6"/>
                </a:solidFill>
              </a:rPr>
              <a:t>foremost, </a:t>
            </a:r>
            <a:r>
              <a:rPr lang="en-US" sz="2400" dirty="0">
                <a:solidFill>
                  <a:schemeClr val="accent6"/>
                </a:solidFill>
              </a:rPr>
              <a:t>if you find that you are good at something, take advantage of every lesson and learning opportunity you can to strengthen that talent.  Then, put that talent out there in the world. Sing at your Sunday School or at the library for little children.  </a:t>
            </a:r>
            <a:endParaRPr lang="en-US" sz="2400" dirty="0" smtClean="0">
              <a:solidFill>
                <a:schemeClr val="accent6"/>
              </a:solidFill>
            </a:endParaRPr>
          </a:p>
          <a:p>
            <a:endParaRPr lang="en-US" sz="2400" dirty="0">
              <a:solidFill>
                <a:schemeClr val="accent6"/>
              </a:solidFill>
            </a:endParaRPr>
          </a:p>
          <a:p>
            <a:r>
              <a:rPr lang="en-US" sz="2400" dirty="0" smtClean="0">
                <a:solidFill>
                  <a:schemeClr val="accent6"/>
                </a:solidFill>
              </a:rPr>
              <a:t>Whatever </a:t>
            </a:r>
            <a:r>
              <a:rPr lang="en-US" sz="2400" dirty="0">
                <a:solidFill>
                  <a:schemeClr val="accent6"/>
                </a:solidFill>
              </a:rPr>
              <a:t>your talent is, put it out there in the world.  If you want a career in the arts, that’s a whole different ballgame than just enjoying pottery at the local rec center.  Take every chance at strengthening your talent. As my drama teacher used to say ‘you have to be responsible for your talent.’</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996" y="1555531"/>
            <a:ext cx="3428073" cy="4808694"/>
          </a:xfrm>
          <a:prstGeom prst="rect">
            <a:avLst/>
          </a:prstGeom>
        </p:spPr>
      </p:pic>
    </p:spTree>
    <p:extLst>
      <p:ext uri="{BB962C8B-B14F-4D97-AF65-F5344CB8AC3E}">
        <p14:creationId xmlns:p14="http://schemas.microsoft.com/office/powerpoint/2010/main" val="25340607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8397" y="2353586"/>
            <a:ext cx="10933044" cy="1510748"/>
          </a:xfrm>
        </p:spPr>
        <p:txBody>
          <a:bodyPr>
            <a:normAutofit/>
          </a:bodyPr>
          <a:lstStyle/>
          <a:p>
            <a:pPr algn="ctr"/>
            <a:r>
              <a:rPr lang="en-US" sz="4800" cap="none" dirty="0">
                <a:solidFill>
                  <a:schemeClr val="accent6"/>
                </a:solidFill>
              </a:rPr>
              <a:t>See </a:t>
            </a:r>
            <a:r>
              <a:rPr lang="en-US" sz="4800" u="sng" cap="none" dirty="0">
                <a:solidFill>
                  <a:schemeClr val="accent6"/>
                </a:solidFill>
                <a:hlinkClick r:id="rId2"/>
              </a:rPr>
              <a:t>www.estellecondra.com</a:t>
            </a:r>
            <a:r>
              <a:rPr lang="en-US" sz="4800" cap="none" dirty="0">
                <a:solidFill>
                  <a:schemeClr val="accent6"/>
                </a:solidFill>
              </a:rPr>
              <a:t> </a:t>
            </a:r>
            <a:r>
              <a:rPr lang="en-US" sz="4800" cap="none" dirty="0" smtClean="0">
                <a:solidFill>
                  <a:schemeClr val="accent6"/>
                </a:solidFill>
              </a:rPr>
              <a:t/>
            </a:r>
            <a:br>
              <a:rPr lang="en-US" sz="4800" cap="none" dirty="0" smtClean="0">
                <a:solidFill>
                  <a:schemeClr val="accent6"/>
                </a:solidFill>
              </a:rPr>
            </a:br>
            <a:r>
              <a:rPr lang="en-US" sz="4800" cap="none" dirty="0" smtClean="0">
                <a:solidFill>
                  <a:schemeClr val="accent6"/>
                </a:solidFill>
              </a:rPr>
              <a:t>for </a:t>
            </a:r>
            <a:r>
              <a:rPr lang="en-US" sz="4800" cap="none" dirty="0">
                <a:solidFill>
                  <a:schemeClr val="accent6"/>
                </a:solidFill>
              </a:rPr>
              <a:t>more inspiration!</a:t>
            </a:r>
          </a:p>
        </p:txBody>
      </p:sp>
      <p:sp>
        <p:nvSpPr>
          <p:cNvPr id="2" name="Slide Number Placeholder 1"/>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2962231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98782" y="1715941"/>
            <a:ext cx="11863347" cy="2442592"/>
          </a:xfrm>
        </p:spPr>
        <p:txBody>
          <a:bodyPr>
            <a:normAutofit/>
          </a:bodyPr>
          <a:lstStyle/>
          <a:p>
            <a:pPr algn="ctr"/>
            <a:r>
              <a:rPr lang="en-US" sz="4000" dirty="0">
                <a:solidFill>
                  <a:schemeClr val="accent2"/>
                </a:solidFill>
                <a:hlinkClick r:id="rId2"/>
              </a:rPr>
              <a:t>http://</a:t>
            </a:r>
            <a:r>
              <a:rPr lang="en-US" sz="4000" dirty="0" smtClean="0">
                <a:solidFill>
                  <a:schemeClr val="accent2"/>
                </a:solidFill>
                <a:hlinkClick r:id="rId2"/>
              </a:rPr>
              <a:t>iren.es/artsexp2</a:t>
            </a:r>
            <a:r>
              <a:rPr lang="en-US" sz="4000" dirty="0" smtClean="0">
                <a:solidFill>
                  <a:schemeClr val="accent2"/>
                </a:solidFill>
              </a:rPr>
              <a:t> </a:t>
            </a:r>
            <a:endParaRPr lang="en-US" sz="4000" dirty="0">
              <a:solidFill>
                <a:schemeClr val="accent2"/>
              </a:solidFill>
            </a:endParaRPr>
          </a:p>
        </p:txBody>
      </p:sp>
      <p:sp>
        <p:nvSpPr>
          <p:cNvPr id="6" name="Subtitle 5"/>
          <p:cNvSpPr>
            <a:spLocks noGrp="1"/>
          </p:cNvSpPr>
          <p:nvPr>
            <p:ph type="subTitle" idx="1"/>
          </p:nvPr>
        </p:nvSpPr>
        <p:spPr>
          <a:xfrm>
            <a:off x="1371600" y="1767840"/>
            <a:ext cx="9448800" cy="1493785"/>
          </a:xfrm>
        </p:spPr>
        <p:txBody>
          <a:bodyPr>
            <a:noAutofit/>
          </a:bodyPr>
          <a:lstStyle/>
          <a:p>
            <a:pPr algn="ctr">
              <a:lnSpc>
                <a:spcPct val="100000"/>
              </a:lnSpc>
            </a:pPr>
            <a:r>
              <a:rPr lang="en-US" sz="3200" dirty="0">
                <a:solidFill>
                  <a:schemeClr val="accent5">
                    <a:lumMod val="75000"/>
                  </a:schemeClr>
                </a:solidFill>
              </a:rPr>
              <a:t>Please fill out the brief questionnaire </a:t>
            </a:r>
            <a:r>
              <a:rPr lang="en-US" sz="3200" dirty="0" smtClean="0">
                <a:solidFill>
                  <a:schemeClr val="accent5">
                    <a:lumMod val="75000"/>
                  </a:schemeClr>
                </a:solidFill>
              </a:rPr>
              <a:t>by </a:t>
            </a:r>
            <a:r>
              <a:rPr lang="en-US" sz="3200" dirty="0" smtClean="0">
                <a:solidFill>
                  <a:schemeClr val="accent5">
                    <a:lumMod val="75000"/>
                  </a:schemeClr>
                </a:solidFill>
              </a:rPr>
              <a:t>clicking </a:t>
            </a:r>
            <a:r>
              <a:rPr lang="en-US" sz="3200" dirty="0" smtClean="0">
                <a:solidFill>
                  <a:schemeClr val="accent5">
                    <a:lumMod val="75000"/>
                  </a:schemeClr>
                </a:solidFill>
              </a:rPr>
              <a:t>the link below or paste the </a:t>
            </a:r>
            <a:r>
              <a:rPr lang="en-US" sz="3200" dirty="0" err="1" smtClean="0">
                <a:solidFill>
                  <a:schemeClr val="accent5">
                    <a:lumMod val="75000"/>
                  </a:schemeClr>
                </a:solidFill>
              </a:rPr>
              <a:t>url</a:t>
            </a:r>
            <a:r>
              <a:rPr lang="en-US" sz="3200" dirty="0" smtClean="0">
                <a:solidFill>
                  <a:schemeClr val="accent5">
                    <a:lumMod val="75000"/>
                  </a:schemeClr>
                </a:solidFill>
              </a:rPr>
              <a:t> in your browser!</a:t>
            </a:r>
            <a:endParaRPr lang="en-US" sz="32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300083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5</a:t>
            </a:fld>
            <a:endParaRPr lang="en-US" dirty="0"/>
          </a:p>
        </p:txBody>
      </p:sp>
      <p:sp>
        <p:nvSpPr>
          <p:cNvPr id="5" name="Content Placeholder 4"/>
          <p:cNvSpPr>
            <a:spLocks noGrp="1"/>
          </p:cNvSpPr>
          <p:nvPr>
            <p:ph idx="4294967295"/>
          </p:nvPr>
        </p:nvSpPr>
        <p:spPr>
          <a:xfrm>
            <a:off x="0" y="3321050"/>
            <a:ext cx="10991850" cy="3276600"/>
          </a:xfrm>
        </p:spPr>
        <p:txBody>
          <a:bodyPr>
            <a:normAutofit/>
          </a:bodyPr>
          <a:lstStyle/>
          <a:p>
            <a:pPr marL="0" indent="0">
              <a:buNone/>
            </a:pPr>
            <a:r>
              <a:rPr lang="en-US" sz="2800" dirty="0">
                <a:solidFill>
                  <a:srgbClr val="E5224E"/>
                </a:solidFill>
              </a:rPr>
              <a:t>The rich artistic and cultural heritage of Tennessee is truly a great treasure and a source of pride for its citizens. The traditions continue through your work as an artist.  History is in the making because YOU are creating art today. YOU are contributing to the future of the vitality of the arts in the state. </a:t>
            </a:r>
          </a:p>
        </p:txBody>
      </p:sp>
      <p:pic>
        <p:nvPicPr>
          <p:cNvPr id="6" name="Picture 5" descr="cahiging lives logo1">
            <a:hlinkClick r:id="rId2"/>
          </p:cNvPr>
          <p:cNvPicPr/>
          <p:nvPr/>
        </p:nvPicPr>
        <p:blipFill>
          <a:blip r:embed="rId3" cstate="print"/>
          <a:srcRect/>
          <a:stretch>
            <a:fillRect/>
          </a:stretch>
        </p:blipFill>
        <p:spPr bwMode="auto">
          <a:xfrm>
            <a:off x="3472341" y="920357"/>
            <a:ext cx="4793225" cy="1981886"/>
          </a:xfrm>
          <a:prstGeom prst="rect">
            <a:avLst/>
          </a:prstGeom>
          <a:noFill/>
          <a:ln w="9525">
            <a:noFill/>
            <a:miter lim="800000"/>
            <a:headEnd/>
            <a:tailEnd/>
          </a:ln>
        </p:spPr>
      </p:pic>
      <p:pic>
        <p:nvPicPr>
          <p:cNvPr id="7" name="Picture 6" descr="C:\Users\lward\AppData\Local\Microsoft\Windows\Temporary Internet Files\Content.Outlook\9EW6LYAZ\vsa_tennessee_final_red.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3531" y="920357"/>
            <a:ext cx="2294542" cy="1936520"/>
          </a:xfrm>
          <a:prstGeom prst="rect">
            <a:avLst/>
          </a:prstGeom>
          <a:noFill/>
          <a:ln>
            <a:noFill/>
          </a:ln>
        </p:spPr>
      </p:pic>
    </p:spTree>
    <p:extLst>
      <p:ext uri="{BB962C8B-B14F-4D97-AF65-F5344CB8AC3E}">
        <p14:creationId xmlns:p14="http://schemas.microsoft.com/office/powerpoint/2010/main" val="838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6</a:t>
            </a:fld>
            <a:endParaRPr lang="en-US" dirty="0"/>
          </a:p>
        </p:txBody>
      </p:sp>
      <p:sp>
        <p:nvSpPr>
          <p:cNvPr id="5" name="Content Placeholder 4"/>
          <p:cNvSpPr>
            <a:spLocks noGrp="1"/>
          </p:cNvSpPr>
          <p:nvPr>
            <p:ph idx="4294967295"/>
          </p:nvPr>
        </p:nvSpPr>
        <p:spPr>
          <a:xfrm>
            <a:off x="0" y="3321050"/>
            <a:ext cx="10991850" cy="2468563"/>
          </a:xfrm>
        </p:spPr>
        <p:txBody>
          <a:bodyPr>
            <a:normAutofit/>
          </a:bodyPr>
          <a:lstStyle/>
          <a:p>
            <a:pPr marL="0" indent="0">
              <a:buNone/>
            </a:pPr>
            <a:r>
              <a:rPr lang="en-US" sz="2800" dirty="0">
                <a:solidFill>
                  <a:schemeClr val="accent6"/>
                </a:solidFill>
              </a:rPr>
              <a:t>From Tennessee’s largest cities to its rural communities, an impressive number of artists are at work. They perform across the state and exhibit work at galleries.  They take part in festivals. They teach. They create art in their studios.</a:t>
            </a:r>
          </a:p>
        </p:txBody>
      </p:sp>
      <p:pic>
        <p:nvPicPr>
          <p:cNvPr id="6" name="Picture 5" descr="cahiging lives logo1">
            <a:hlinkClick r:id="rId2"/>
          </p:cNvPr>
          <p:cNvPicPr/>
          <p:nvPr/>
        </p:nvPicPr>
        <p:blipFill>
          <a:blip r:embed="rId3" cstate="print"/>
          <a:srcRect/>
          <a:stretch>
            <a:fillRect/>
          </a:stretch>
        </p:blipFill>
        <p:spPr bwMode="auto">
          <a:xfrm>
            <a:off x="3696276" y="901695"/>
            <a:ext cx="4793225" cy="1981886"/>
          </a:xfrm>
          <a:prstGeom prst="rect">
            <a:avLst/>
          </a:prstGeom>
          <a:noFill/>
          <a:ln w="9525">
            <a:noFill/>
            <a:miter lim="800000"/>
            <a:headEnd/>
            <a:tailEnd/>
          </a:ln>
        </p:spPr>
      </p:pic>
    </p:spTree>
    <p:extLst>
      <p:ext uri="{BB962C8B-B14F-4D97-AF65-F5344CB8AC3E}">
        <p14:creationId xmlns:p14="http://schemas.microsoft.com/office/powerpoint/2010/main" val="3734366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7</a:t>
            </a:fld>
            <a:endParaRPr lang="en-US" dirty="0"/>
          </a:p>
        </p:txBody>
      </p:sp>
      <p:sp>
        <p:nvSpPr>
          <p:cNvPr id="5" name="Content Placeholder 4"/>
          <p:cNvSpPr>
            <a:spLocks noGrp="1"/>
          </p:cNvSpPr>
          <p:nvPr>
            <p:ph idx="4294967295"/>
          </p:nvPr>
        </p:nvSpPr>
        <p:spPr>
          <a:xfrm>
            <a:off x="0" y="3321050"/>
            <a:ext cx="10991850" cy="3173413"/>
          </a:xfrm>
        </p:spPr>
        <p:txBody>
          <a:bodyPr>
            <a:normAutofit/>
          </a:bodyPr>
          <a:lstStyle/>
          <a:p>
            <a:pPr marL="0" indent="0">
              <a:buNone/>
            </a:pPr>
            <a:r>
              <a:rPr lang="en-US" sz="2800" dirty="0">
                <a:solidFill>
                  <a:schemeClr val="accent3"/>
                </a:solidFill>
              </a:rPr>
              <a:t>The last U.S. Census documented about 35,000 people who make their living here as artists.  </a:t>
            </a:r>
            <a:r>
              <a:rPr lang="en-US" sz="2800" dirty="0" smtClean="0">
                <a:solidFill>
                  <a:schemeClr val="accent3"/>
                </a:solidFill>
              </a:rPr>
              <a:t>Many </a:t>
            </a:r>
            <a:r>
              <a:rPr lang="en-US" sz="2800" dirty="0">
                <a:solidFill>
                  <a:schemeClr val="accent3"/>
                </a:solidFill>
              </a:rPr>
              <a:t>more are arts educators and people who pursue artistic expression in addition to their employment with non-profit organizations, businesses, corporations, and educational institutions. </a:t>
            </a:r>
          </a:p>
        </p:txBody>
      </p:sp>
      <p:pic>
        <p:nvPicPr>
          <p:cNvPr id="4" name="Picture 3" descr="C:\Users\lward\AppData\Local\Microsoft\Windows\Temporary Internet Files\Content.Outlook\9EW6LYAZ\vsa_tennessee_final_re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5618" y="992016"/>
            <a:ext cx="2294542" cy="1936520"/>
          </a:xfrm>
          <a:prstGeom prst="rect">
            <a:avLst/>
          </a:prstGeom>
          <a:noFill/>
          <a:ln>
            <a:noFill/>
          </a:ln>
        </p:spPr>
      </p:pic>
    </p:spTree>
    <p:extLst>
      <p:ext uri="{BB962C8B-B14F-4D97-AF65-F5344CB8AC3E}">
        <p14:creationId xmlns:p14="http://schemas.microsoft.com/office/powerpoint/2010/main" val="3890956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15819" y="1548882"/>
            <a:ext cx="10961891" cy="2799185"/>
          </a:xfrm>
        </p:spPr>
        <p:txBody>
          <a:bodyPr>
            <a:noAutofit/>
          </a:bodyPr>
          <a:lstStyle/>
          <a:p>
            <a:endParaRPr lang="en-US" sz="2800" dirty="0" smtClean="0"/>
          </a:p>
          <a:p>
            <a:r>
              <a:rPr lang="en-US" sz="2800" dirty="0" smtClean="0">
                <a:solidFill>
                  <a:schemeClr val="accent1"/>
                </a:solidFill>
              </a:rPr>
              <a:t>One </a:t>
            </a:r>
            <a:r>
              <a:rPr lang="en-US" sz="2800" dirty="0">
                <a:solidFill>
                  <a:schemeClr val="accent1"/>
                </a:solidFill>
              </a:rPr>
              <a:t>way to celebrate the arts and artists flourishing in Tennessee is to take a look at an alphabetical list of individuals who received </a:t>
            </a:r>
            <a:r>
              <a:rPr lang="en-US" sz="2800" dirty="0" smtClean="0">
                <a:solidFill>
                  <a:schemeClr val="accent1"/>
                </a:solidFill>
              </a:rPr>
              <a:t>the </a:t>
            </a:r>
            <a:r>
              <a:rPr lang="en-US" sz="2800" dirty="0">
                <a:solidFill>
                  <a:schemeClr val="accent1"/>
                </a:solidFill>
              </a:rPr>
              <a:t>Governor’s Awards in the Arts in recent years.  They are</a:t>
            </a:r>
            <a:r>
              <a:rPr lang="en-US" sz="2800" dirty="0" smtClean="0">
                <a:solidFill>
                  <a:schemeClr val="accent1"/>
                </a:solidFill>
              </a:rPr>
              <a:t>:</a:t>
            </a:r>
          </a:p>
          <a:p>
            <a:endParaRPr lang="en-US" sz="2800" dirty="0"/>
          </a:p>
        </p:txBody>
      </p:sp>
      <p:sp>
        <p:nvSpPr>
          <p:cNvPr id="2" name="Slide Number Placeholder 1"/>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1365832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883642"/>
            <a:ext cx="8610600" cy="1293028"/>
          </a:xfrm>
        </p:spPr>
        <p:txBody>
          <a:bodyPr>
            <a:normAutofit/>
          </a:bodyPr>
          <a:lstStyle/>
          <a:p>
            <a:r>
              <a:rPr lang="en-US" dirty="0">
                <a:solidFill>
                  <a:schemeClr val="accent2"/>
                </a:solidFill>
              </a:rPr>
              <a:t>Recipients of the Governor’s Awards in the Arts</a:t>
            </a:r>
          </a:p>
        </p:txBody>
      </p:sp>
      <p:sp>
        <p:nvSpPr>
          <p:cNvPr id="3" name="Content Placeholder 2"/>
          <p:cNvSpPr>
            <a:spLocks noGrp="1"/>
          </p:cNvSpPr>
          <p:nvPr>
            <p:ph idx="1"/>
          </p:nvPr>
        </p:nvSpPr>
        <p:spPr>
          <a:xfrm>
            <a:off x="685800" y="2407394"/>
            <a:ext cx="10820400" cy="4024125"/>
          </a:xfrm>
        </p:spPr>
        <p:txBody>
          <a:bodyPr>
            <a:normAutofit/>
          </a:bodyPr>
          <a:lstStyle/>
          <a:p>
            <a:r>
              <a:rPr lang="en-US" sz="2400" dirty="0">
                <a:solidFill>
                  <a:schemeClr val="accent6"/>
                </a:solidFill>
              </a:rPr>
              <a:t>Ann </a:t>
            </a:r>
            <a:r>
              <a:rPr lang="en-US" sz="2400" dirty="0" err="1">
                <a:solidFill>
                  <a:schemeClr val="accent6"/>
                </a:solidFill>
              </a:rPr>
              <a:t>Patchett</a:t>
            </a:r>
            <a:r>
              <a:rPr lang="en-US" sz="2400" dirty="0">
                <a:solidFill>
                  <a:schemeClr val="accent6"/>
                </a:solidFill>
              </a:rPr>
              <a:t>, bestselling author and founder of Parnassus Books, Nashville</a:t>
            </a:r>
          </a:p>
          <a:p>
            <a:r>
              <a:rPr lang="en-US" sz="2400" dirty="0">
                <a:solidFill>
                  <a:schemeClr val="accent6"/>
                </a:solidFill>
              </a:rPr>
              <a:t>Bets Ramsey, fiber artist, quilter, writer and curator, </a:t>
            </a:r>
            <a:r>
              <a:rPr lang="en-US" sz="2400" dirty="0" smtClean="0">
                <a:solidFill>
                  <a:schemeClr val="accent6"/>
                </a:solidFill>
              </a:rPr>
              <a:t>Nashville</a:t>
            </a:r>
          </a:p>
          <a:p>
            <a:r>
              <a:rPr lang="en-US" sz="2400" dirty="0" smtClean="0">
                <a:solidFill>
                  <a:schemeClr val="accent6"/>
                </a:solidFill>
              </a:rPr>
              <a:t>Bobby </a:t>
            </a:r>
            <a:r>
              <a:rPr lang="en-US" sz="2400" dirty="0">
                <a:solidFill>
                  <a:schemeClr val="accent6"/>
                </a:solidFill>
              </a:rPr>
              <a:t>"Blue" Bland, blues musician, </a:t>
            </a:r>
            <a:r>
              <a:rPr lang="en-US" sz="2400" dirty="0" smtClean="0">
                <a:solidFill>
                  <a:schemeClr val="accent6"/>
                </a:solidFill>
              </a:rPr>
              <a:t>Germantown</a:t>
            </a:r>
          </a:p>
          <a:p>
            <a:r>
              <a:rPr lang="en-US" sz="2400" dirty="0">
                <a:solidFill>
                  <a:schemeClr val="accent6"/>
                </a:solidFill>
              </a:rPr>
              <a:t>Charles J. Horner, violin and mandolin builder, Rockwood</a:t>
            </a:r>
          </a:p>
          <a:p>
            <a:r>
              <a:rPr lang="en-US" sz="2400" dirty="0">
                <a:solidFill>
                  <a:schemeClr val="accent6"/>
                </a:solidFill>
              </a:rPr>
              <a:t>Cherry Jones, Tony and Emmy Award-winning actress, </a:t>
            </a:r>
            <a:r>
              <a:rPr lang="en-US" sz="2400" dirty="0" smtClean="0">
                <a:solidFill>
                  <a:schemeClr val="accent6"/>
                </a:solidFill>
              </a:rPr>
              <a:t>Paris</a:t>
            </a:r>
          </a:p>
          <a:p>
            <a:r>
              <a:rPr lang="en-US" sz="2400" dirty="0">
                <a:solidFill>
                  <a:schemeClr val="accent6"/>
                </a:solidFill>
              </a:rPr>
              <a:t>Estelle </a:t>
            </a:r>
            <a:r>
              <a:rPr lang="en-US" sz="2400" dirty="0" err="1">
                <a:solidFill>
                  <a:schemeClr val="accent6"/>
                </a:solidFill>
              </a:rPr>
              <a:t>Condra</a:t>
            </a:r>
            <a:r>
              <a:rPr lang="en-US" sz="2400" dirty="0">
                <a:solidFill>
                  <a:schemeClr val="accent6"/>
                </a:solidFill>
              </a:rPr>
              <a:t>, actress, storyteller and writer, </a:t>
            </a:r>
            <a:r>
              <a:rPr lang="en-US" sz="2400" dirty="0" smtClean="0">
                <a:solidFill>
                  <a:schemeClr val="accent6"/>
                </a:solidFill>
              </a:rPr>
              <a:t>Nashville</a:t>
            </a:r>
          </a:p>
          <a:p>
            <a:r>
              <a:rPr lang="en-US" sz="2400" dirty="0" smtClean="0">
                <a:solidFill>
                  <a:schemeClr val="accent6"/>
                </a:solidFill>
              </a:rPr>
              <a:t>John </a:t>
            </a:r>
            <a:r>
              <a:rPr lang="en-US" sz="2400" dirty="0" err="1" smtClean="0">
                <a:solidFill>
                  <a:schemeClr val="accent6"/>
                </a:solidFill>
              </a:rPr>
              <a:t>Baeder</a:t>
            </a:r>
            <a:r>
              <a:rPr lang="en-US" sz="2400" dirty="0" smtClean="0">
                <a:solidFill>
                  <a:schemeClr val="accent6"/>
                </a:solidFill>
              </a:rPr>
              <a:t>, painter and photographer, Nashville</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312927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FE1EB5C7-81A8-4CBA-AE6E-B3BF73DC38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themeOverride>
</file>

<file path=docProps/app.xml><?xml version="1.0" encoding="utf-8"?>
<Properties xmlns="http://schemas.openxmlformats.org/officeDocument/2006/extended-properties" xmlns:vt="http://schemas.openxmlformats.org/officeDocument/2006/docPropsVTypes">
  <Template/>
  <TotalTime>1163</TotalTime>
  <Words>2780</Words>
  <Application>Microsoft Office PowerPoint</Application>
  <PresentationFormat>Custom</PresentationFormat>
  <Paragraphs>240</Paragraphs>
  <Slides>42</Slides>
  <Notes>1</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1_Vapor Trail</vt:lpstr>
      <vt:lpstr>Vapor Trail</vt:lpstr>
      <vt:lpstr>Arts Expedition</vt:lpstr>
      <vt:lpstr>PowerPoint Presentation</vt:lpstr>
      <vt:lpstr>PowerPoint Presentation</vt:lpstr>
      <vt:lpstr>WEBINAR TWO</vt:lpstr>
      <vt:lpstr>PowerPoint Presentation</vt:lpstr>
      <vt:lpstr>PowerPoint Presentation</vt:lpstr>
      <vt:lpstr>PowerPoint Presentation</vt:lpstr>
      <vt:lpstr>PowerPoint Presentation</vt:lpstr>
      <vt:lpstr>Recipients of the Governor’s Awards in the Arts</vt:lpstr>
      <vt:lpstr>Recipients of the Governor’s Awards in the 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Putting Creativity to Work: Careers in the Arts for People with Disabilities </vt:lpstr>
      <vt:lpstr>PowerPoint Presentation</vt:lpstr>
      <vt:lpstr> Meet Estelle Condra </vt:lpstr>
      <vt:lpstr>PowerPoint Presentation</vt:lpstr>
      <vt:lpstr>PowerPoint Presentation</vt:lpstr>
      <vt:lpstr>PowerPoint Presentation</vt:lpstr>
      <vt:lpstr>What were your early artistic influences and inspirations?</vt:lpstr>
      <vt:lpstr>PowerPoint Presentation</vt:lpstr>
      <vt:lpstr>PowerPoint Presentation</vt:lpstr>
      <vt:lpstr>If you see Estelle speaking or performing, or join her at a business meeting of the VSA Tennessee Board of Directors, you quickly realize that she has a great sense of humor.   Why is humor so important to you?</vt:lpstr>
      <vt:lpstr>PowerPoint Presentation</vt:lpstr>
      <vt:lpstr>PowerPoint Presentation</vt:lpstr>
      <vt:lpstr>PowerPoint Presentation</vt:lpstr>
      <vt:lpstr>PowerPoint Presentation</vt:lpstr>
      <vt:lpstr>PowerPoint Presentation</vt:lpstr>
      <vt:lpstr>You impart valuable, universal lessons in your stories, performances, speeches and your book See The Ocean.   Why are the meaning and messages of your stories important to you?</vt:lpstr>
      <vt:lpstr>PowerPoint Presentation</vt:lpstr>
      <vt:lpstr>PowerPoint Presentation</vt:lpstr>
      <vt:lpstr>My first solo drama was Caged.  As it opens, I have come into a cage as a disabled person and at the end of the play, I embrace my blindness and come out of the cage, to live fully as a person outside the cage, like a bird would be free.  An uncaged bird. That’s what I am.    I do have to note that I have a very happy marriage. I’m naturally a happy person. I’m fortunate and lucky. There are not enough words in the English language to describe how blessed I feel on a daily basis</vt:lpstr>
      <vt:lpstr>What advice do you have for people, especially young people, who are exploring a career in the arts?</vt:lpstr>
      <vt:lpstr>PowerPoint Presentation</vt:lpstr>
      <vt:lpstr>See www.estellecondra.com  for more inspiration!</vt:lpstr>
      <vt:lpstr>http://iren.es/artsexp2 </vt:lpstr>
    </vt:vector>
  </TitlesOfParts>
  <Company>PCG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Arts Expedition</dc:title>
  <dc:creator>Gilleo, Robert</dc:creator>
  <cp:lastModifiedBy>William Coleman</cp:lastModifiedBy>
  <cp:revision>82</cp:revision>
  <dcterms:created xsi:type="dcterms:W3CDTF">2014-04-25T18:09:20Z</dcterms:created>
  <dcterms:modified xsi:type="dcterms:W3CDTF">2015-01-09T17:23:32Z</dcterms:modified>
</cp:coreProperties>
</file>